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4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796088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i-FI" sz="4400" b="0" strike="noStrike" spc="-1">
                <a:latin typeface="Arial"/>
              </a:rPr>
              <a:t>Siirrä diaa napsauttamalla</a:t>
            </a: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i-FI" sz="2000" b="0" strike="noStrike" spc="-1">
                <a:latin typeface="Arial"/>
              </a:rPr>
              <a:t>Muokkaa muistiinpanojen muotoilua napsauttamalla</a:t>
            </a:r>
          </a:p>
        </p:txBody>
      </p:sp>
      <p:sp>
        <p:nvSpPr>
          <p:cNvPr id="25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i-FI" sz="1400" b="0" strike="noStrike" spc="-1">
                <a:latin typeface="Times New Roman"/>
              </a:rPr>
              <a:t>&lt;ylätunniste&gt;</a:t>
            </a:r>
          </a:p>
        </p:txBody>
      </p:sp>
      <p:sp>
        <p:nvSpPr>
          <p:cNvPr id="252" name="PlaceHolder 4"/>
          <p:cNvSpPr>
            <a:spLocks noGrp="1"/>
          </p:cNvSpPr>
          <p:nvPr>
            <p:ph type="dt" idx="1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i-FI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i-FI" sz="1400" b="0" strike="noStrike" spc="-1">
                <a:latin typeface="Times New Roman"/>
              </a:rPr>
              <a:t>&lt;päivämäärä/kellonaika&gt;</a:t>
            </a:r>
          </a:p>
        </p:txBody>
      </p:sp>
      <p:sp>
        <p:nvSpPr>
          <p:cNvPr id="253" name="PlaceHolder 5"/>
          <p:cNvSpPr>
            <a:spLocks noGrp="1"/>
          </p:cNvSpPr>
          <p:nvPr>
            <p:ph type="ftr" idx="1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i-FI" sz="1400" b="0" strike="noStrike" spc="-1">
                <a:latin typeface="Times New Roman"/>
              </a:defRPr>
            </a:lvl1pPr>
          </a:lstStyle>
          <a:p>
            <a:r>
              <a:rPr lang="fi-FI" sz="1400" b="0" strike="noStrike" spc="-1">
                <a:latin typeface="Times New Roman"/>
              </a:rPr>
              <a:t>&lt;alatunniste&gt;</a:t>
            </a:r>
          </a:p>
        </p:txBody>
      </p:sp>
      <p:sp>
        <p:nvSpPr>
          <p:cNvPr id="254" name="PlaceHolder 6"/>
          <p:cNvSpPr>
            <a:spLocks noGrp="1"/>
          </p:cNvSpPr>
          <p:nvPr>
            <p:ph type="sldNum" idx="1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i-FI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4D6AB81-2E04-463F-BC01-771759270474}" type="slidenum">
              <a:rPr lang="fi-FI" sz="1400" b="0" strike="noStrike" spc="-1">
                <a:latin typeface="Times New Roman"/>
              </a:rPr>
              <a:t>‹#›</a:t>
            </a:fld>
            <a:endParaRPr lang="fi-FI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8520" cy="446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i-FI" sz="2000" b="0" strike="noStrike" spc="-1">
              <a:latin typeface="Arial"/>
            </a:endParaRPr>
          </a:p>
        </p:txBody>
      </p:sp>
      <p:sp>
        <p:nvSpPr>
          <p:cNvPr id="440" name="Vapaamuotoinen: Muoto 439"/>
          <p:cNvSpPr/>
          <p:nvPr/>
        </p:nvSpPr>
        <p:spPr>
          <a:xfrm>
            <a:off x="3849840" y="9429840"/>
            <a:ext cx="2945880" cy="49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9247B38D-B474-4E96-BFAF-BF8DE3D08C6F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fi-FI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8520" cy="446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i-FI" sz="2000" b="0" strike="noStrike" spc="-1">
              <a:latin typeface="Arial"/>
            </a:endParaRPr>
          </a:p>
        </p:txBody>
      </p:sp>
      <p:sp>
        <p:nvSpPr>
          <p:cNvPr id="443" name="Vapaamuotoinen: Muoto 442"/>
          <p:cNvSpPr/>
          <p:nvPr/>
        </p:nvSpPr>
        <p:spPr>
          <a:xfrm>
            <a:off x="3849840" y="9429840"/>
            <a:ext cx="2945880" cy="49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AC5A8871-BBC9-4740-AACF-263614A42781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fi-FI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8520" cy="446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i-FI" sz="2000" b="0" strike="noStrike" spc="-1">
              <a:latin typeface="Arial"/>
            </a:endParaRPr>
          </a:p>
        </p:txBody>
      </p:sp>
      <p:sp>
        <p:nvSpPr>
          <p:cNvPr id="446" name="Vapaamuotoinen: Muoto 445"/>
          <p:cNvSpPr/>
          <p:nvPr/>
        </p:nvSpPr>
        <p:spPr>
          <a:xfrm>
            <a:off x="3849840" y="9429840"/>
            <a:ext cx="2945880" cy="49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746807AB-1EE9-4237-940C-DA9275F0F81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21</a:t>
            </a:fld>
            <a:endParaRPr lang="fi-FI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8520" cy="446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i-FI" sz="2000" b="0" strike="noStrike" spc="-1">
              <a:latin typeface="Arial"/>
            </a:endParaRPr>
          </a:p>
        </p:txBody>
      </p:sp>
      <p:sp>
        <p:nvSpPr>
          <p:cNvPr id="449" name="Vapaamuotoinen: Muoto 448"/>
          <p:cNvSpPr/>
          <p:nvPr/>
        </p:nvSpPr>
        <p:spPr>
          <a:xfrm>
            <a:off x="3849840" y="9429840"/>
            <a:ext cx="2945880" cy="49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9A655956-465B-4BF2-B57F-D9C3D6D10594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26</a:t>
            </a:fld>
            <a:endParaRPr lang="fi-FI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8520" cy="446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i-FI" sz="2000" b="0" strike="noStrike" spc="-1">
              <a:latin typeface="Arial"/>
            </a:endParaRPr>
          </a:p>
        </p:txBody>
      </p:sp>
      <p:sp>
        <p:nvSpPr>
          <p:cNvPr id="452" name="Vapaamuotoinen: Muoto 451"/>
          <p:cNvSpPr/>
          <p:nvPr/>
        </p:nvSpPr>
        <p:spPr>
          <a:xfrm>
            <a:off x="3849840" y="9429840"/>
            <a:ext cx="2945880" cy="49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16A669BD-7ED1-4C65-8BDB-4FED8B2D668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33</a:t>
            </a:fld>
            <a:endParaRPr lang="fi-FI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8520" cy="446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i-FI" sz="2000" b="0" strike="noStrike" spc="-1">
              <a:latin typeface="Arial"/>
            </a:endParaRPr>
          </a:p>
        </p:txBody>
      </p:sp>
      <p:sp>
        <p:nvSpPr>
          <p:cNvPr id="455" name="Vapaamuotoinen: Muoto 454"/>
          <p:cNvSpPr/>
          <p:nvPr/>
        </p:nvSpPr>
        <p:spPr>
          <a:xfrm>
            <a:off x="3849840" y="9429840"/>
            <a:ext cx="2945880" cy="49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1C1FE12C-441B-45E3-BFB2-CE92BEAB5814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34</a:t>
            </a:fld>
            <a:endParaRPr lang="fi-FI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8520" cy="446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i-FI" sz="2000" b="0" strike="noStrike" spc="-1">
              <a:latin typeface="Arial"/>
            </a:endParaRPr>
          </a:p>
        </p:txBody>
      </p:sp>
      <p:sp>
        <p:nvSpPr>
          <p:cNvPr id="458" name="Vapaamuotoinen: Muoto 457"/>
          <p:cNvSpPr/>
          <p:nvPr/>
        </p:nvSpPr>
        <p:spPr>
          <a:xfrm>
            <a:off x="3849840" y="9429840"/>
            <a:ext cx="2945880" cy="49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24A7CBAF-5007-4B19-8655-BDCF4F9C6554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35</a:t>
            </a:fld>
            <a:endParaRPr lang="fi-FI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4D2C6E9-2FD9-4DBE-AEBF-1773A7CBF46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6712775-2A3E-4B86-8A00-0285608FF7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A4C7D91-3CFB-4594-8753-50F005DE69B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D7B49FB-64DD-4A27-AB02-EAC31E06D66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AD4D65-7BAA-44FE-A47F-AECFF667D0D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5490149-0AE3-473D-A4EF-5EC60542D88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6F81BF-CE48-43BE-98D5-C7F215A8B5B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3ABF4D7-5F1E-4261-8842-7F830A50884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2BCD5C-DF35-4229-BC12-2EAFE2A8DF4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EF8B82-F937-4734-B19A-56616A4B3E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FE14218-D196-443B-A966-9096A701D5D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D2763-71F3-44C5-AEDF-D76E36C439F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0025D3B-C74B-468F-B389-D00644B84AF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FFACE54-145F-4242-9389-9E9F8F55A2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580F3D-6205-4855-9080-69BE74E33D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8636C36-E064-400C-87FB-6D48B50C4C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CBA3713-5FB3-432D-9CC5-1CA1AB9F8D2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432180-0F20-49D0-BC0B-589226726A0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688F07-A7A8-4B23-9742-5E1B742727A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B1A7C2-19E2-4A31-84F8-C2D949F22E3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C0EC8D3-1AAF-46A2-98DE-FF2A719FB6E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6048F41-745F-4A0D-8133-A9EB55DAD17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CFCDC30-FF95-4DAC-A8FD-5A767ED732F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CB9BC9-185A-41E9-85C1-FBA6827342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4C6E343-1E93-4084-9655-76DBB11F6F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A9DDB46-4D83-4E2E-B4CA-9DD0C17E358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63CA9A-AF0A-4FBB-B11C-6BD85B0419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A53AD60-8C8F-40DF-900E-88748EF6CD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872A4F-375B-4B29-9BF3-71D046C4DE5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CBF068-BC91-47B1-A13D-5FCBE52C9BA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6ACC0D7-8DD5-46C1-A3DB-BAE7E3EB63F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DD35F30-5DEB-497F-95EF-03013C05176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2E3306B-0371-47F4-AAE2-C9A621007B7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F6A8085-C2F2-494C-AD82-D5564E2CF92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056C4CA-A93F-41CE-B971-10375CD3E4B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26EB90B-1E2F-432E-9ABF-8E0FA0033BF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39C06AD-C70D-4ED0-86D7-84C5C69317C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95C3A9E-CAA4-4520-9A6A-0307499AFC9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397C227-6A45-480B-8B11-424C1AFC1BF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82EB7B-F5FA-43D3-ADF2-3F4B4C1922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3F1E2DB-25C3-465C-8191-9090E438AB3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6FD4D7D-0D8B-4735-BF6E-75D30A68FD1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FCEA98E-BD02-4575-A477-15A67C64D15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FAC64B7D-6B24-4E01-BCF6-4C733BF97E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3C348B8-1BD3-4D0C-94EA-56AA9DA788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A0C4FDE5-89CC-4FE9-BA52-173FFD609B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898C2F22-9864-41B9-B54F-91AEC8D33E8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9B791F57-D106-424C-B5B7-E838DDAB788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78F6831-D240-49BA-8AB7-3F8357D60D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B1B0869-2D61-4B99-A210-C3C1BF62E14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A0686064-472E-495B-A19A-D8DE570D5A3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3BF08A7-2CFB-4609-B591-289CAE97281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9E10965B-34E8-4855-A4A1-F12301C64E4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8D39662C-F888-4DD8-AF46-444425CB5C7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22EF5014-8EC7-43F1-8178-F170C3B561C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228DD55-CF2C-43FD-842F-6E7D07D8CB0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8D30E08-793D-4583-AEEA-3382D4868EF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7108B96-D168-4429-A6BF-859597EC4BC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174F467-6BE6-4B8F-90CF-4437AA9E39C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CBE01E0-5DC2-4EE8-B5CA-C40EE6DAF27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985046E-9F35-4670-84C5-500DC0DB8B8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102D7CE-C0EC-4B85-BA54-CBD013149D4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884CE4C-261B-4AF0-B449-C60AED4F1CF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FB58F7E-CAD4-4C76-B14A-C1439767125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A7ED835-3D12-4D4E-BB59-F7568B888E9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D8AC6C1-0E2F-49E6-998E-E737022A13B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0B74E34-8550-4450-BA21-553C6F3556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5FF17D7-E532-4852-AA39-FDE2B7ED9F8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E2F2685-D98B-4F49-ACC7-F29FF9ADAC0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60C2400-D271-40FF-BD50-F4CB1772D37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E1F7576-C303-499C-B57B-65E25AA6191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AAF3427-3D93-496B-B6AB-2E9C6CB4B8B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paamuotoinen: Muoto 4"/>
          <p:cNvSpPr/>
          <p:nvPr/>
        </p:nvSpPr>
        <p:spPr>
          <a:xfrm>
            <a:off x="457200" y="6245280"/>
            <a:ext cx="2133360" cy="47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Vapaamuotoinen: Muoto 5"/>
          <p:cNvSpPr/>
          <p:nvPr/>
        </p:nvSpPr>
        <p:spPr>
          <a:xfrm>
            <a:off x="3124080" y="6245280"/>
            <a:ext cx="2895480" cy="47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8218080" cy="1131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r>
              <a:rPr lang="fi-FI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6553080" y="6245280"/>
            <a:ext cx="2122200" cy="464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048DC438-0EA9-448B-A136-C83F072545B7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‹#›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Vapaamuotoinen: Muoto 40"/>
          <p:cNvSpPr/>
          <p:nvPr/>
        </p:nvSpPr>
        <p:spPr>
          <a:xfrm>
            <a:off x="457200" y="6245280"/>
            <a:ext cx="2133360" cy="47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Vapaamuotoinen: Muoto 41"/>
          <p:cNvSpPr/>
          <p:nvPr/>
        </p:nvSpPr>
        <p:spPr>
          <a:xfrm>
            <a:off x="3124080" y="6245280"/>
            <a:ext cx="2895480" cy="47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1"/>
          <p:cNvSpPr>
            <a:spLocks noGrp="1"/>
          </p:cNvSpPr>
          <p:nvPr>
            <p:ph type="sldNum" idx="2"/>
          </p:nvPr>
        </p:nvSpPr>
        <p:spPr>
          <a:xfrm>
            <a:off x="6553080" y="6245280"/>
            <a:ext cx="2122200" cy="464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DF6919AC-80F7-4974-9A2E-B6EBB36692DF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‹#›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i-FI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Vapaamuotoinen: Muoto 81"/>
          <p:cNvSpPr/>
          <p:nvPr/>
        </p:nvSpPr>
        <p:spPr>
          <a:xfrm>
            <a:off x="457200" y="6245280"/>
            <a:ext cx="2133360" cy="47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Vapaamuotoinen: Muoto 82"/>
          <p:cNvSpPr/>
          <p:nvPr/>
        </p:nvSpPr>
        <p:spPr>
          <a:xfrm>
            <a:off x="3124080" y="6245280"/>
            <a:ext cx="2895480" cy="47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8218080" cy="1131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r>
              <a:rPr lang="fi-FI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4010040" cy="45144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68120" y="1599840"/>
            <a:ext cx="4010040" cy="45144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22200" cy="464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97A8884F-2B59-4B73-95AC-0E7B732FBC3E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‹#›</a:t>
            </a:fld>
            <a:endParaRPr lang="fi-FI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ftr" idx="4"/>
          </p:nvPr>
        </p:nvSpPr>
        <p:spPr>
          <a:xfrm rot="16200000">
            <a:off x="7751880" y="11487600"/>
            <a:ext cx="2580840" cy="132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fi-FI" sz="1400" b="0" strike="noStrike" spc="-1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&lt;alatunniste&gt;</a:t>
            </a:r>
            <a:endParaRPr lang="fi-FI" sz="1400" b="0" strike="noStrike" spc="-1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ldNum" idx="5"/>
          </p:nvPr>
        </p:nvSpPr>
        <p:spPr>
          <a:xfrm>
            <a:off x="6553080" y="6245280"/>
            <a:ext cx="2122200" cy="464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fi-FI" sz="1400" b="0" strike="noStrike" spc="-1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6B9DBF62-D4BE-4B40-8603-83F597F79FD3}" type="slidenum">
              <a:rPr lang="fi-FI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‹#›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6"/>
          </p:nvPr>
        </p:nvSpPr>
        <p:spPr>
          <a:xfrm rot="16200000">
            <a:off x="1265400" y="2340360"/>
            <a:ext cx="420120" cy="132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>
              <a:defRPr lang="fi-FI" sz="1400" b="0" strike="noStrike" spc="-1">
                <a:latin typeface="Times New Roman"/>
              </a:defRPr>
            </a:lvl1pPr>
          </a:lstStyle>
          <a:p>
            <a:r>
              <a:rPr lang="fi-FI" sz="1400" b="0" strike="noStrike" spc="-1">
                <a:latin typeface="Times New Roman"/>
              </a:rPr>
              <a:t>&lt;päivämäärä/kellonaika&gt;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i-FI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Vapaamuotoinen: Muoto 164"/>
          <p:cNvSpPr/>
          <p:nvPr/>
        </p:nvSpPr>
        <p:spPr>
          <a:xfrm>
            <a:off x="457200" y="6245280"/>
            <a:ext cx="2133360" cy="47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Vapaamuotoinen: Muoto 165"/>
          <p:cNvSpPr/>
          <p:nvPr/>
        </p:nvSpPr>
        <p:spPr>
          <a:xfrm>
            <a:off x="3124080" y="6245280"/>
            <a:ext cx="2895480" cy="47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8218080" cy="1131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r>
              <a:rPr lang="fi-FI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4010040" cy="45144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68120" y="1599840"/>
            <a:ext cx="4010040" cy="2153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fontScale="7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68120" y="3958200"/>
            <a:ext cx="4010040" cy="2153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fontScale="7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  <p:sp>
        <p:nvSpPr>
          <p:cNvPr id="171" name="PlaceHolder 5"/>
          <p:cNvSpPr>
            <a:spLocks noGrp="1"/>
          </p:cNvSpPr>
          <p:nvPr>
            <p:ph type="sldNum" idx="7"/>
          </p:nvPr>
        </p:nvSpPr>
        <p:spPr>
          <a:xfrm>
            <a:off x="6553080" y="6245280"/>
            <a:ext cx="2122200" cy="464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CD994A80-AD0F-4B72-9EB3-EF71925A5B93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‹#›</a:t>
            </a:fld>
            <a:endParaRPr lang="fi-FI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ftr" idx="8"/>
          </p:nvPr>
        </p:nvSpPr>
        <p:spPr>
          <a:xfrm rot="16200000">
            <a:off x="7751880" y="11487600"/>
            <a:ext cx="2580840" cy="132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fi-FI" sz="1400" b="0" strike="noStrike" spc="-1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&lt;alatunniste&gt;</a:t>
            </a:r>
            <a:endParaRPr lang="fi-FI" sz="1400" b="0" strike="noStrike" spc="-1"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ldNum" idx="9"/>
          </p:nvPr>
        </p:nvSpPr>
        <p:spPr>
          <a:xfrm>
            <a:off x="6553080" y="6245280"/>
            <a:ext cx="2122200" cy="464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fi-FI" sz="1400" b="0" strike="noStrike" spc="-1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algn="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66584165-6759-4E45-AE00-707F11E1CB7D}" type="slidenum">
              <a:rPr lang="fi-FI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‹#›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dt" idx="10"/>
          </p:nvPr>
        </p:nvSpPr>
        <p:spPr>
          <a:xfrm rot="16200000">
            <a:off x="1265400" y="2340360"/>
            <a:ext cx="420120" cy="132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>
              <a:defRPr lang="fi-FI" sz="1400" b="0" strike="noStrike" spc="-1">
                <a:latin typeface="Times New Roman"/>
              </a:defRPr>
            </a:lvl1pPr>
          </a:lstStyle>
          <a:p>
            <a:r>
              <a:rPr lang="fi-FI" sz="1400" b="0" strike="noStrike" spc="-1">
                <a:latin typeface="Times New Roman"/>
              </a:rPr>
              <a:t>&lt;päivämäärä/kellonaika&gt;</a:t>
            </a:r>
          </a:p>
        </p:txBody>
      </p:sp>
      <p:sp>
        <p:nvSpPr>
          <p:cNvPr id="21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i-FI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jormola@gmail.com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80/24705357.2022.2090456" TargetMode="External"/><Relationship Id="rId2" Type="http://schemas.openxmlformats.org/officeDocument/2006/relationships/hyperlink" Target="https://helda.helsinki.fi/handle/10138/343599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Vapaamuotoinen: Muoto 254"/>
          <p:cNvSpPr/>
          <p:nvPr/>
        </p:nvSpPr>
        <p:spPr>
          <a:xfrm>
            <a:off x="-324000" y="-243000"/>
            <a:ext cx="9648720" cy="1398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3200"/>
            </a:br>
            <a:r>
              <a:rPr lang="fi-FI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VAELLUSYHTEYKSIÄ JA LISÄÄNTYMISALUEITA </a:t>
            </a:r>
            <a:endParaRPr lang="fi-FI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KEMIJOELLE</a:t>
            </a:r>
            <a:br>
              <a:rPr sz="3200"/>
            </a:b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i-FI" sz="3200" b="0" strike="noStrike" spc="-1">
              <a:latin typeface="Arial"/>
            </a:endParaRPr>
          </a:p>
        </p:txBody>
      </p:sp>
      <p:sp>
        <p:nvSpPr>
          <p:cNvPr id="256" name="Vapaamuotoinen: Muoto 255"/>
          <p:cNvSpPr/>
          <p:nvPr/>
        </p:nvSpPr>
        <p:spPr>
          <a:xfrm>
            <a:off x="1719360" y="1457280"/>
            <a:ext cx="7129080" cy="518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Kemijoen Pirttikoski tulvavirtaamalla </a:t>
            </a:r>
            <a:endParaRPr lang="fi-FI" sz="1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Jukka Jormola     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Tutkija, Aalto-yliopisto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fi-FI" sz="20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jjormola@gmail.com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Ajankohtaiskatsaus, Arktkum 11.4.2023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</p:txBody>
      </p:sp>
      <p:pic>
        <p:nvPicPr>
          <p:cNvPr id="257" name="Kuva 256"/>
          <p:cNvPicPr/>
          <p:nvPr/>
        </p:nvPicPr>
        <p:blipFill>
          <a:blip r:embed="rId3"/>
          <a:stretch/>
        </p:blipFill>
        <p:spPr>
          <a:xfrm>
            <a:off x="1908000" y="981000"/>
            <a:ext cx="5327640" cy="399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Kuva 289"/>
          <p:cNvPicPr/>
          <p:nvPr/>
        </p:nvPicPr>
        <p:blipFill>
          <a:blip r:embed="rId2"/>
          <a:stretch/>
        </p:blipFill>
        <p:spPr>
          <a:xfrm>
            <a:off x="1440000" y="1022400"/>
            <a:ext cx="6658920" cy="4046040"/>
          </a:xfrm>
          <a:prstGeom prst="rect">
            <a:avLst/>
          </a:prstGeom>
          <a:ln w="0">
            <a:noFill/>
          </a:ln>
        </p:spPr>
      </p:pic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6840" y="23760"/>
            <a:ext cx="8224560" cy="899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fi-FI" sz="2800" b="0" strike="noStrike" spc="-1">
                <a:solidFill>
                  <a:srgbClr val="000000"/>
                </a:solidFill>
                <a:latin typeface="Arial"/>
              </a:rPr>
              <a:t>Innkraftwer Ering-Frauenstein 2019</a:t>
            </a:r>
            <a:br>
              <a:rPr sz="3200"/>
            </a:br>
            <a:r>
              <a:rPr lang="fi-FI" sz="2400" b="0" strike="noStrike" spc="-1">
                <a:solidFill>
                  <a:srgbClr val="000000"/>
                </a:solidFill>
                <a:latin typeface="Arial"/>
              </a:rPr>
              <a:t>Ohitusuoma 2,6 km, kaltevuus 0,38%</a:t>
            </a:r>
            <a:endParaRPr lang="fi-FI" sz="2400" b="0" strike="noStrike" spc="-1">
              <a:latin typeface="Arial"/>
            </a:endParaRPr>
          </a:p>
        </p:txBody>
      </p:sp>
      <p:pic>
        <p:nvPicPr>
          <p:cNvPr id="292" name="Kuva 291"/>
          <p:cNvPicPr/>
          <p:nvPr/>
        </p:nvPicPr>
        <p:blipFill>
          <a:blip r:embed="rId3"/>
          <a:stretch/>
        </p:blipFill>
        <p:spPr>
          <a:xfrm>
            <a:off x="907920" y="5308560"/>
            <a:ext cx="3771720" cy="1385640"/>
          </a:xfrm>
          <a:prstGeom prst="rect">
            <a:avLst/>
          </a:prstGeom>
          <a:ln w="0">
            <a:noFill/>
          </a:ln>
        </p:spPr>
      </p:pic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4672080" y="5219640"/>
            <a:ext cx="4012920" cy="1439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    -Tonavan jokilohia nähtiin    kutemassa 2020</a:t>
            </a:r>
            <a:endParaRPr lang="fi-FI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82245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</a:rPr>
              <a:t>Ohitusuomien löydettävyys</a:t>
            </a:r>
            <a:br>
              <a:rPr sz="3200"/>
            </a:br>
            <a:r>
              <a:rPr lang="fi-FI" sz="2400" b="1" strike="noStrike" spc="-1">
                <a:solidFill>
                  <a:srgbClr val="000000"/>
                </a:solidFill>
                <a:latin typeface="Arial"/>
              </a:rPr>
              <a:t>Ruppoldingen, Aare, Sveitsi</a:t>
            </a:r>
            <a:endParaRPr lang="fi-FI" sz="2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362440" cy="486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fontScale="78000"/>
          </a:bodyPr>
          <a:lstStyle/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- Jos ohitusuoma laskee kauas alajuoksulle, tehdään kalatiehaara voimalan alapuolelle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https://vesistosaatio.fi/auri-sarvilinna-luonnonmukaisiin-ohitusuomiin-mallia-keski-euroopasta/</a:t>
            </a:r>
            <a:endParaRPr lang="fi-FI" sz="2200" b="0" strike="noStrike" spc="-1">
              <a:latin typeface="Arial"/>
            </a:endParaRPr>
          </a:p>
        </p:txBody>
      </p:sp>
      <p:sp>
        <p:nvSpPr>
          <p:cNvPr id="296" name="Vapaamuotoinen: Muoto 295"/>
          <p:cNvSpPr/>
          <p:nvPr/>
        </p:nvSpPr>
        <p:spPr>
          <a:xfrm>
            <a:off x="4672080" y="3960720"/>
            <a:ext cx="4012920" cy="2155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7" name="Kuva 296"/>
          <p:cNvPicPr/>
          <p:nvPr/>
        </p:nvPicPr>
        <p:blipFill>
          <a:blip r:embed="rId2"/>
          <a:stretch/>
        </p:blipFill>
        <p:spPr>
          <a:xfrm>
            <a:off x="4349880" y="2019240"/>
            <a:ext cx="4469760" cy="3379320"/>
          </a:xfrm>
          <a:prstGeom prst="rect">
            <a:avLst/>
          </a:prstGeom>
          <a:ln w="0">
            <a:noFill/>
          </a:ln>
        </p:spPr>
      </p:pic>
      <p:pic>
        <p:nvPicPr>
          <p:cNvPr id="298" name="Kuva 297"/>
          <p:cNvPicPr/>
          <p:nvPr/>
        </p:nvPicPr>
        <p:blipFill>
          <a:blip r:embed="rId3"/>
          <a:stretch/>
        </p:blipFill>
        <p:spPr>
          <a:xfrm>
            <a:off x="179280" y="2519280"/>
            <a:ext cx="3993840" cy="27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Vapaamuotoinen: Muoto 298"/>
          <p:cNvSpPr/>
          <p:nvPr/>
        </p:nvSpPr>
        <p:spPr>
          <a:xfrm>
            <a:off x="360360" y="-243000"/>
            <a:ext cx="8459280" cy="150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Ohitusuomat ekologisena kompensaationa Kanadassa</a:t>
            </a:r>
            <a:endParaRPr lang="fi-FI" sz="2400" b="0" strike="noStrike" spc="-1">
              <a:latin typeface="Arial"/>
            </a:endParaRPr>
          </a:p>
        </p:txBody>
      </p:sp>
      <p:sp>
        <p:nvSpPr>
          <p:cNvPr id="300" name="Vapaamuotoinen: Muoto 299"/>
          <p:cNvSpPr/>
          <p:nvPr/>
        </p:nvSpPr>
        <p:spPr>
          <a:xfrm>
            <a:off x="457200" y="476280"/>
            <a:ext cx="8507160" cy="523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Granite Canal compensation creek 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2004,  2 km, leveys 25 m, 4,8 ha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Hävinneiden lisääntymisalueiden korvaus pinta-alana 1:1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1,25 - 2,5 m</a:t>
            </a:r>
            <a:r>
              <a:rPr lang="fi-FI" sz="18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/s, maksimi 5,5 m</a:t>
            </a:r>
            <a:r>
              <a:rPr lang="fi-FI" sz="18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/s, korkeusero 1,5 m, </a:t>
            </a: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kaltevuus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vain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0,075 %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Kanadassa pitkä perinne loivista poikastuotantouomista lohikaloille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Yli 1000 </a:t>
            </a: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Atlantin lohen 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kutukuoppaa, poikastiheys 50-150 kpl/aari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Tiheydet suurempia kuin luonnonjoissa 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Esimerkki tavoiteltavasta ylikompensaatiosta (vrt. luonnonsuojelulaki 1.6.2023)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1800" b="0" strike="noStrike" spc="-1">
              <a:latin typeface="Arial"/>
            </a:endParaRPr>
          </a:p>
        </p:txBody>
      </p:sp>
      <p:pic>
        <p:nvPicPr>
          <p:cNvPr id="301" name="Kuva 300"/>
          <p:cNvPicPr/>
          <p:nvPr/>
        </p:nvPicPr>
        <p:blipFill>
          <a:blip r:embed="rId2"/>
          <a:stretch/>
        </p:blipFill>
        <p:spPr>
          <a:xfrm>
            <a:off x="539640" y="4319640"/>
            <a:ext cx="2707920" cy="1937880"/>
          </a:xfrm>
          <a:prstGeom prst="rect">
            <a:avLst/>
          </a:prstGeom>
          <a:ln w="0">
            <a:noFill/>
          </a:ln>
        </p:spPr>
      </p:pic>
      <p:pic>
        <p:nvPicPr>
          <p:cNvPr id="302" name="Kuva 301"/>
          <p:cNvPicPr/>
          <p:nvPr/>
        </p:nvPicPr>
        <p:blipFill>
          <a:blip r:embed="rId3"/>
          <a:stretch/>
        </p:blipFill>
        <p:spPr>
          <a:xfrm>
            <a:off x="3454560" y="4319640"/>
            <a:ext cx="2664720" cy="1937880"/>
          </a:xfrm>
          <a:prstGeom prst="rect">
            <a:avLst/>
          </a:prstGeom>
          <a:ln w="0">
            <a:noFill/>
          </a:ln>
        </p:spPr>
      </p:pic>
      <p:pic>
        <p:nvPicPr>
          <p:cNvPr id="303" name="Kuva 302"/>
          <p:cNvPicPr/>
          <p:nvPr/>
        </p:nvPicPr>
        <p:blipFill>
          <a:blip r:embed="rId4"/>
          <a:stretch/>
        </p:blipFill>
        <p:spPr>
          <a:xfrm>
            <a:off x="6248520" y="4319640"/>
            <a:ext cx="2715840" cy="1937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Vapaamuotoinen: Muoto 303"/>
          <p:cNvSpPr/>
          <p:nvPr/>
        </p:nvSpPr>
        <p:spPr>
          <a:xfrm>
            <a:off x="-900000" y="274680"/>
            <a:ext cx="10585080" cy="85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Kuivien koskien kunnostus</a:t>
            </a:r>
            <a:br>
              <a:rPr sz="2800"/>
            </a:br>
            <a:r>
              <a:rPr lang="fi-FI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Gullspång, Ruotsi (Fortumin voimala)</a:t>
            </a:r>
            <a:endParaRPr lang="fi-FI" sz="2400" b="0" strike="noStrike" spc="-1">
              <a:latin typeface="Arial"/>
            </a:endParaRPr>
          </a:p>
        </p:txBody>
      </p:sp>
      <p:pic>
        <p:nvPicPr>
          <p:cNvPr id="305" name="Kuva 304"/>
          <p:cNvPicPr/>
          <p:nvPr/>
        </p:nvPicPr>
        <p:blipFill>
          <a:blip r:embed="rId2"/>
          <a:stretch/>
        </p:blipFill>
        <p:spPr>
          <a:xfrm>
            <a:off x="958680" y="2700360"/>
            <a:ext cx="7416720" cy="3762000"/>
          </a:xfrm>
          <a:prstGeom prst="rect">
            <a:avLst/>
          </a:prstGeom>
          <a:ln w="0">
            <a:noFill/>
          </a:ln>
        </p:spPr>
      </p:pic>
      <p:sp>
        <p:nvSpPr>
          <p:cNvPr id="306" name="Vapaamuotoinen: Muoto 305"/>
          <p:cNvSpPr/>
          <p:nvPr/>
        </p:nvSpPr>
        <p:spPr>
          <a:xfrm>
            <a:off x="768240" y="1268280"/>
            <a:ext cx="7607160" cy="48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Ympäristövirtaama 3 m</a:t>
            </a:r>
            <a:r>
              <a:rPr lang="fi-FI" sz="22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/s voimalan ohi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Vänernin järvilohen poikasia yli 100 kpl/aari</a:t>
            </a:r>
            <a:endParaRPr lang="fi-FI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     - Tulva 200 </a:t>
            </a: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lang="fi-FI" sz="22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/s rikkoi mutta kunnostettiin</a:t>
            </a:r>
            <a:endParaRPr lang="fi-FI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Vapaamuotoinen: Muoto 306"/>
          <p:cNvSpPr/>
          <p:nvPr/>
        </p:nvSpPr>
        <p:spPr>
          <a:xfrm>
            <a:off x="457200" y="44280"/>
            <a:ext cx="8229240" cy="13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Varkauden Ämmäkosken palautus</a:t>
            </a:r>
            <a:br>
              <a:rPr sz="2800"/>
            </a:br>
            <a:endParaRPr lang="fi-FI" sz="2800" b="0" strike="noStrike" spc="-1">
              <a:latin typeface="Arial"/>
            </a:endParaRPr>
          </a:p>
        </p:txBody>
      </p:sp>
      <p:pic>
        <p:nvPicPr>
          <p:cNvPr id="308" name="Kuva 307"/>
          <p:cNvPicPr/>
          <p:nvPr/>
        </p:nvPicPr>
        <p:blipFill>
          <a:blip r:embed="rId2"/>
          <a:stretch/>
        </p:blipFill>
        <p:spPr>
          <a:xfrm>
            <a:off x="4319640" y="1243080"/>
            <a:ext cx="4211280" cy="2536560"/>
          </a:xfrm>
          <a:prstGeom prst="rect">
            <a:avLst/>
          </a:prstGeom>
          <a:ln w="0">
            <a:noFill/>
          </a:ln>
        </p:spPr>
      </p:pic>
      <p:sp>
        <p:nvSpPr>
          <p:cNvPr id="309" name="Vapaamuotoinen: Muoto 308"/>
          <p:cNvSpPr/>
          <p:nvPr/>
        </p:nvSpPr>
        <p:spPr>
          <a:xfrm>
            <a:off x="324000" y="801720"/>
            <a:ext cx="4247640" cy="5976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Ympäristövirtaama 10 m</a:t>
            </a:r>
            <a:r>
              <a:rPr lang="fi-FI" sz="24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/s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10 % keskivirtaamasta, 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Stora Enso antaa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Tulvavirtaamat otetaan huomioon, kutualueita suojataan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Yli 10 kutupesää todettin töiden aikana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Säännöstelypadon 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ohitusuoma 5 m</a:t>
            </a:r>
            <a:r>
              <a:rPr lang="fi-FI" sz="24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/s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Avajaiset 30.11.2022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                        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                           </a:t>
            </a:r>
            <a:endParaRPr lang="fi-FI" sz="2000" b="0" strike="noStrike" spc="-1">
              <a:latin typeface="Arial"/>
            </a:endParaRPr>
          </a:p>
        </p:txBody>
      </p:sp>
      <p:pic>
        <p:nvPicPr>
          <p:cNvPr id="310" name="Kuva 309"/>
          <p:cNvPicPr/>
          <p:nvPr/>
        </p:nvPicPr>
        <p:blipFill>
          <a:blip r:embed="rId3"/>
          <a:stretch/>
        </p:blipFill>
        <p:spPr>
          <a:xfrm>
            <a:off x="4319640" y="3924360"/>
            <a:ext cx="4211280" cy="273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Vapaamuotoinen: Muoto 310"/>
          <p:cNvSpPr/>
          <p:nvPr/>
        </p:nvSpPr>
        <p:spPr>
          <a:xfrm>
            <a:off x="-468360" y="274680"/>
            <a:ext cx="10153440" cy="1282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Pienvoimaloiden purku ja koskien kunnostus</a:t>
            </a:r>
            <a:br>
              <a:rPr sz="3200"/>
            </a:b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Hiitolanjoen Kangaskoski</a:t>
            </a:r>
            <a:endParaRPr lang="fi-FI" sz="2800" b="0" strike="noStrike" spc="-1">
              <a:latin typeface="Arial"/>
            </a:endParaRPr>
          </a:p>
        </p:txBody>
      </p:sp>
      <p:sp>
        <p:nvSpPr>
          <p:cNvPr id="312" name="Vapaamuotoinen: Muoto 311"/>
          <p:cNvSpPr/>
          <p:nvPr/>
        </p:nvSpPr>
        <p:spPr>
          <a:xfrm>
            <a:off x="179280" y="1773360"/>
            <a:ext cx="3312720" cy="4352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3 pienvoimalaa lopetetaan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2022 saatiin Laatokan 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järvilohen poikasia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koealalta 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200 kpl/aari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(20 000 kpl/ha)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400" b="0" strike="noStrike" spc="-1">
              <a:latin typeface="Arial"/>
            </a:endParaRPr>
          </a:p>
        </p:txBody>
      </p:sp>
      <p:pic>
        <p:nvPicPr>
          <p:cNvPr id="313" name="Kuva 312"/>
          <p:cNvPicPr/>
          <p:nvPr/>
        </p:nvPicPr>
        <p:blipFill>
          <a:blip r:embed="rId2"/>
          <a:stretch/>
        </p:blipFill>
        <p:spPr>
          <a:xfrm>
            <a:off x="3635280" y="1989000"/>
            <a:ext cx="4979880" cy="343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Kuva 313"/>
          <p:cNvPicPr/>
          <p:nvPr/>
        </p:nvPicPr>
        <p:blipFill>
          <a:blip r:embed="rId2"/>
          <a:stretch/>
        </p:blipFill>
        <p:spPr>
          <a:xfrm>
            <a:off x="836640" y="2340000"/>
            <a:ext cx="7622640" cy="3239640"/>
          </a:xfrm>
          <a:prstGeom prst="rect">
            <a:avLst/>
          </a:prstGeom>
          <a:ln w="0">
            <a:noFill/>
          </a:ln>
        </p:spPr>
      </p:pic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8224560" cy="624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</a:rPr>
              <a:t>Poikasalueita pääuomaan</a:t>
            </a:r>
            <a:endParaRPr lang="fi-FI" sz="32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1079640" y="1079280"/>
            <a:ext cx="8145000" cy="5400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fontScale="93000"/>
          </a:bodyPr>
          <a:lstStyle/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Vuoksi Imatralla: Ranta-alueille uusia matalikkoja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Ongelma: Jonkin verran taimenen poikasia mutta säännöstely haittaa, olosuhteet vaihteleva – Ympäristövirtaamat?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t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                                                                         </a:t>
            </a:r>
            <a:r>
              <a:rPr lang="fi-FI" sz="2000" b="0" strike="noStrike" spc="-1">
                <a:solidFill>
                  <a:srgbClr val="000000"/>
                </a:solidFill>
                <a:latin typeface="Arial"/>
              </a:rPr>
              <a:t>Kuva: Uutisvuoksi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Suunnitelma kokeilusta Kemijoelle: Rötkösensaari, Tervola</a:t>
            </a:r>
            <a:endParaRPr lang="fi-FI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Vapaamuotoinen: Muoto 316"/>
          <p:cNvSpPr/>
          <p:nvPr/>
        </p:nvSpPr>
        <p:spPr>
          <a:xfrm>
            <a:off x="457200" y="274680"/>
            <a:ext cx="8229240" cy="445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Ympäristövirtaamat tarvitaan ympäristölupiin</a:t>
            </a:r>
            <a:endParaRPr lang="fi-FI" sz="2800" b="0" strike="noStrike" spc="-1">
              <a:latin typeface="Arial"/>
            </a:endParaRPr>
          </a:p>
        </p:txBody>
      </p:sp>
      <p:sp>
        <p:nvSpPr>
          <p:cNvPr id="318" name="Vapaamuotoinen: Muoto 317"/>
          <p:cNvSpPr/>
          <p:nvPr/>
        </p:nvSpPr>
        <p:spPr>
          <a:xfrm>
            <a:off x="457200" y="720720"/>
            <a:ext cx="4258800" cy="573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fi-FI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1.</a:t>
            </a: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Juoksutus vanhoihin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kuivauomiin, koskien palautus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fi-FI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2.</a:t>
            </a: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Juoksutus ohitusuomiin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voimaloiden  ohi kautta vuoden,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ekologinen jatkumo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fi-FI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3.</a:t>
            </a: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Jatkuva minimijuoksutus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turbiinien läpi, turvaa elinolot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koko joessa</a:t>
            </a:r>
            <a:endParaRPr lang="fi-FI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Koskien pohjan muotoilu tärkeää,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kynnystys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   -  1 </a:t>
            </a: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lang="fi-FI" sz="20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/s saadaan leviämään 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noin 10 m leveydelle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https://vesistosaatio.fi/ymparistovirtaama-kompromissi-sahkontuotannon-ja-elinkelpoisen-joen-valilla/</a:t>
            </a:r>
            <a:endParaRPr lang="fi-FI" sz="2000" b="0" strike="noStrike" spc="-1">
              <a:latin typeface="Arial"/>
            </a:endParaRPr>
          </a:p>
        </p:txBody>
      </p:sp>
      <p:sp>
        <p:nvSpPr>
          <p:cNvPr id="319" name="Vapaamuotoinen: Muoto 318"/>
          <p:cNvSpPr/>
          <p:nvPr/>
        </p:nvSpPr>
        <p:spPr>
          <a:xfrm>
            <a:off x="4648320" y="900000"/>
            <a:ext cx="4038120" cy="522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Ympäristövirtaamien arviointia Irninjoella, POP ELY/ PVO</a:t>
            </a:r>
            <a:endParaRPr lang="fi-FI" sz="2000" b="0" strike="noStrike" spc="-1">
              <a:latin typeface="Arial"/>
            </a:endParaRPr>
          </a:p>
        </p:txBody>
      </p:sp>
      <p:pic>
        <p:nvPicPr>
          <p:cNvPr id="320" name="Kuva 319"/>
          <p:cNvPicPr/>
          <p:nvPr/>
        </p:nvPicPr>
        <p:blipFill>
          <a:blip r:embed="rId2"/>
          <a:stretch/>
        </p:blipFill>
        <p:spPr>
          <a:xfrm>
            <a:off x="5400720" y="1800360"/>
            <a:ext cx="3020760" cy="2199960"/>
          </a:xfrm>
          <a:prstGeom prst="rect">
            <a:avLst/>
          </a:prstGeom>
          <a:ln w="0">
            <a:noFill/>
          </a:ln>
        </p:spPr>
      </p:pic>
      <p:pic>
        <p:nvPicPr>
          <p:cNvPr id="321" name="Kuva 320"/>
          <p:cNvPicPr/>
          <p:nvPr/>
        </p:nvPicPr>
        <p:blipFill>
          <a:blip r:embed="rId3"/>
          <a:stretch/>
        </p:blipFill>
        <p:spPr>
          <a:xfrm>
            <a:off x="5400720" y="4302000"/>
            <a:ext cx="3060360" cy="1998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Vapaamuotoinen: Muoto 321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Toimenpiteitä Kemijoelle</a:t>
            </a:r>
            <a:endParaRPr lang="fi-FI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Isohaara</a:t>
            </a:r>
            <a:endParaRPr lang="fi-FI" sz="3200" b="0" strike="noStrike" spc="-1">
              <a:latin typeface="Arial"/>
            </a:endParaRPr>
          </a:p>
        </p:txBody>
      </p:sp>
      <p:pic>
        <p:nvPicPr>
          <p:cNvPr id="323" name="Kuva 322"/>
          <p:cNvPicPr/>
          <p:nvPr/>
        </p:nvPicPr>
        <p:blipFill>
          <a:blip r:embed="rId2"/>
          <a:stretch/>
        </p:blipFill>
        <p:spPr>
          <a:xfrm>
            <a:off x="5003640" y="1800360"/>
            <a:ext cx="4038480" cy="3028320"/>
          </a:xfrm>
          <a:prstGeom prst="rect">
            <a:avLst/>
          </a:prstGeom>
          <a:ln w="0">
            <a:noFill/>
          </a:ln>
        </p:spPr>
      </p:pic>
      <p:sp>
        <p:nvSpPr>
          <p:cNvPr id="324" name="Vapaamuotoinen: Muoto 323"/>
          <p:cNvSpPr/>
          <p:nvPr/>
        </p:nvSpPr>
        <p:spPr>
          <a:xfrm>
            <a:off x="619200" y="1800360"/>
            <a:ext cx="4239720" cy="397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Kalateiden toiminnassa ongelmia katkokäytön takia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Tulvajuoksutuksia ei pysty hyödyntämään kalojen nousuun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vaan tulva haittaa kalateiden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toimintaa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Vapaamuotoinen: Muoto 324"/>
          <p:cNvSpPr/>
          <p:nvPr/>
        </p:nvSpPr>
        <p:spPr>
          <a:xfrm>
            <a:off x="457200" y="274680"/>
            <a:ext cx="8229240" cy="777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br>
              <a:rPr sz="2800"/>
            </a:b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Vähähaaran kunnostus ja yhteys Isohaaraan</a:t>
            </a:r>
            <a:endParaRPr lang="fi-FI" sz="2800" b="0" strike="noStrike" spc="-1">
              <a:latin typeface="Arial"/>
            </a:endParaRPr>
          </a:p>
        </p:txBody>
      </p:sp>
      <p:sp>
        <p:nvSpPr>
          <p:cNvPr id="326" name="Vapaamuotoinen: Muoto 325"/>
          <p:cNvSpPr/>
          <p:nvPr/>
        </p:nvSpPr>
        <p:spPr>
          <a:xfrm>
            <a:off x="457200" y="1125360"/>
            <a:ext cx="8183160" cy="500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Ympäristövirtaama </a:t>
            </a:r>
            <a:r>
              <a:rPr lang="fi-FI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Vähähaaraan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Akkunusuoman, ohitusuoman ja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mahdollisesti uuden juoksutus-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padon tai pienvoimalan kautta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Ohitusuoma Vallitunsaaren läpi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Pohjakynnys ja Vähähaaran                                                                muotoilu lisääntymisalueeksi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-Tasainen virtaama 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houkutukseen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- Tulvavirtaamia olisi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mahdollista hyödyntää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                                   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000" b="0" strike="noStrike" spc="-1">
              <a:latin typeface="Arial"/>
            </a:endParaRPr>
          </a:p>
        </p:txBody>
      </p:sp>
      <p:sp>
        <p:nvSpPr>
          <p:cNvPr id="327" name="Vapaamuotoinen: Muoto 326"/>
          <p:cNvSpPr/>
          <p:nvPr/>
        </p:nvSpPr>
        <p:spPr>
          <a:xfrm>
            <a:off x="4648320" y="4603680"/>
            <a:ext cx="4244400" cy="2425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Ohitusuoma Vallitunsaaren läpi Isohaaran puolelle lähelle kalatietä, tulo Akkunusjoen kautta</a:t>
            </a:r>
            <a:endParaRPr lang="fi-FI" sz="2000" b="0" strike="noStrike" spc="-1">
              <a:latin typeface="Arial"/>
            </a:endParaRPr>
          </a:p>
        </p:txBody>
      </p:sp>
      <p:pic>
        <p:nvPicPr>
          <p:cNvPr id="328" name="Kuva 327"/>
          <p:cNvPicPr/>
          <p:nvPr/>
        </p:nvPicPr>
        <p:blipFill>
          <a:blip r:embed="rId2"/>
          <a:stretch/>
        </p:blipFill>
        <p:spPr>
          <a:xfrm>
            <a:off x="5076720" y="1127160"/>
            <a:ext cx="3233520" cy="2425320"/>
          </a:xfrm>
          <a:prstGeom prst="rect">
            <a:avLst/>
          </a:prstGeom>
          <a:ln w="0">
            <a:noFill/>
          </a:ln>
        </p:spPr>
      </p:pic>
      <p:pic>
        <p:nvPicPr>
          <p:cNvPr id="329" name="Kuva 328"/>
          <p:cNvPicPr/>
          <p:nvPr/>
        </p:nvPicPr>
        <p:blipFill>
          <a:blip r:embed="rId3"/>
          <a:stretch/>
        </p:blipFill>
        <p:spPr>
          <a:xfrm>
            <a:off x="833400" y="3440160"/>
            <a:ext cx="3285720" cy="321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Vapaamuotoinen: Muoto 257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Lähtökohtia ja kysymyksiä</a:t>
            </a:r>
            <a:endParaRPr lang="fi-FI" sz="3200" b="0" strike="noStrike" spc="-1">
              <a:latin typeface="Arial"/>
            </a:endParaRPr>
          </a:p>
        </p:txBody>
      </p:sp>
      <p:sp>
        <p:nvSpPr>
          <p:cNvPr id="259" name="Vapaamuotoinen: Muoto 258"/>
          <p:cNvSpPr/>
          <p:nvPr/>
        </p:nvSpPr>
        <p:spPr>
          <a:xfrm>
            <a:off x="179280" y="1268280"/>
            <a:ext cx="8856360" cy="48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3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Kalaviranomainen (Lapin ELY-keskus) on hakenut kalatievelvoitteiden uusimista – ovatko lisääntymisalueiden palautus ja ympäristövirtaamat mukana vaatimuksissa?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3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Luonnonvarakeskus (Luke) on selvittänyt tarvittavia kalamääriä kustakin voimalasta elinvoimaisen kannan muodostumiseksi – lohimallin lähtökohdat tuotannolle kunnostettavilla ja uusilla lisääntymisalueilla?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3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Voimayhtiöt (Kemijoki Oy, Fortum ja PVO) ovat esittäneet että riittävä kalan nousu ja luontaisesti lisääntyvän lohikannan palauttaminen ei olisi mahdollista 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3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Seuraavassa joitakin kommentteja yhtiöiden vastaselityksiin</a:t>
            </a:r>
            <a:endParaRPr lang="fi-FI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3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- parhaita käytettävissä olevia kunnostustoimenpiteitä </a:t>
            </a:r>
            <a:endParaRPr lang="fi-FI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3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- velvoitteina ja/tai vapaaehtoisesti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3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Vapaamuotoinen: Muoto 329"/>
          <p:cNvSpPr/>
          <p:nvPr/>
        </p:nvSpPr>
        <p:spPr>
          <a:xfrm>
            <a:off x="457200" y="274680"/>
            <a:ext cx="8229240" cy="34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Mahdollisia ohitusuomia Isohaaraan </a:t>
            </a:r>
            <a:br>
              <a:rPr sz="2800"/>
            </a:b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 - </a:t>
            </a:r>
            <a:r>
              <a:rPr lang="fi-FI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vaellusyhteyksiä, korvaavaa lisääntymisaluetta</a:t>
            </a:r>
            <a:endParaRPr lang="fi-FI" sz="2400" b="0" strike="noStrike" spc="-1">
              <a:latin typeface="Arial"/>
            </a:endParaRPr>
          </a:p>
        </p:txBody>
      </p:sp>
      <p:sp>
        <p:nvSpPr>
          <p:cNvPr id="331" name="Vapaamuotoinen: Muoto 330"/>
          <p:cNvSpPr/>
          <p:nvPr/>
        </p:nvSpPr>
        <p:spPr>
          <a:xfrm>
            <a:off x="312840" y="900000"/>
            <a:ext cx="8686440" cy="521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Kaakamajoen kautta 15 km      -  Akkunusjoen suuosan kautta 2,8 km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Uutta uomaa olisi                                             Tuhkaojan kautta 10 km     kaivettava 3,5 km 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Ohitusuoma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voimalan länsi-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puolelle 1 km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        </a:t>
            </a:r>
            <a:endParaRPr lang="fi-FI" sz="3200" b="0" strike="noStrike" spc="-1">
              <a:latin typeface="Arial"/>
            </a:endParaRPr>
          </a:p>
        </p:txBody>
      </p:sp>
      <p:pic>
        <p:nvPicPr>
          <p:cNvPr id="332" name="Kuva 331"/>
          <p:cNvPicPr/>
          <p:nvPr/>
        </p:nvPicPr>
        <p:blipFill>
          <a:blip r:embed="rId2"/>
          <a:stretch/>
        </p:blipFill>
        <p:spPr>
          <a:xfrm>
            <a:off x="3583080" y="1700280"/>
            <a:ext cx="5206680" cy="4101840"/>
          </a:xfrm>
          <a:prstGeom prst="rect">
            <a:avLst/>
          </a:prstGeom>
          <a:ln w="0">
            <a:noFill/>
          </a:ln>
        </p:spPr>
      </p:pic>
      <p:pic>
        <p:nvPicPr>
          <p:cNvPr id="333" name="Kuva 332"/>
          <p:cNvPicPr/>
          <p:nvPr/>
        </p:nvPicPr>
        <p:blipFill>
          <a:blip r:embed="rId3"/>
          <a:stretch/>
        </p:blipFill>
        <p:spPr>
          <a:xfrm>
            <a:off x="995400" y="3954600"/>
            <a:ext cx="1961640" cy="2171160"/>
          </a:xfrm>
          <a:prstGeom prst="rect">
            <a:avLst/>
          </a:prstGeom>
          <a:ln w="0">
            <a:noFill/>
          </a:ln>
        </p:spPr>
      </p:pic>
      <p:sp>
        <p:nvSpPr>
          <p:cNvPr id="334" name="Vapaamuotoinen: Muoto 333"/>
          <p:cNvSpPr/>
          <p:nvPr/>
        </p:nvSpPr>
        <p:spPr>
          <a:xfrm>
            <a:off x="3203640" y="1341360"/>
            <a:ext cx="2016360" cy="122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Vapaamuotoinen: Muoto 334"/>
          <p:cNvSpPr/>
          <p:nvPr/>
        </p:nvSpPr>
        <p:spPr>
          <a:xfrm>
            <a:off x="7357680" y="1618920"/>
            <a:ext cx="3600" cy="65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Vapaamuotoinen: Muoto 335"/>
          <p:cNvSpPr/>
          <p:nvPr/>
        </p:nvSpPr>
        <p:spPr>
          <a:xfrm>
            <a:off x="6659640" y="4437000"/>
            <a:ext cx="151920" cy="286920"/>
          </a:xfrm>
          <a:custGeom>
            <a:avLst/>
            <a:gdLst/>
            <a:ahLst/>
            <a:cxnLst/>
            <a:rect l="l" t="t" r="r" b="b"/>
            <a:pathLst>
              <a:path w="116052" h="381000">
                <a:moveTo>
                  <a:pt x="8065" y="0"/>
                </a:moveTo>
                <a:cubicBezTo>
                  <a:pt x="1080" y="58420"/>
                  <a:pt x="-5905" y="116840"/>
                  <a:pt x="8065" y="160020"/>
                </a:cubicBezTo>
                <a:cubicBezTo>
                  <a:pt x="22035" y="203200"/>
                  <a:pt x="91885" y="259080"/>
                  <a:pt x="91885" y="259080"/>
                </a:cubicBezTo>
                <a:cubicBezTo>
                  <a:pt x="109665" y="278130"/>
                  <a:pt x="119825" y="254000"/>
                  <a:pt x="114745" y="274320"/>
                </a:cubicBezTo>
                <a:cubicBezTo>
                  <a:pt x="109665" y="294640"/>
                  <a:pt x="61405" y="381000"/>
                  <a:pt x="61405" y="381000"/>
                </a:cubicBezTo>
                <a:lnTo>
                  <a:pt x="61405" y="381000"/>
                </a:lnTo>
              </a:path>
            </a:pathLst>
          </a:custGeom>
          <a:noFill/>
          <a:ln w="3816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Vapaamuotoinen: Muoto 336"/>
          <p:cNvSpPr/>
          <p:nvPr/>
        </p:nvSpPr>
        <p:spPr>
          <a:xfrm>
            <a:off x="5580000" y="1355400"/>
            <a:ext cx="1094040" cy="300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Vapaamuotoinen: Muoto 337"/>
          <p:cNvSpPr/>
          <p:nvPr/>
        </p:nvSpPr>
        <p:spPr>
          <a:xfrm>
            <a:off x="457200" y="274680"/>
            <a:ext cx="8229240" cy="76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Taivalkosken voimalaan suunniteltu kalauoma</a:t>
            </a:r>
            <a:endParaRPr lang="fi-FI" sz="2800" b="0" strike="noStrike" spc="-1">
              <a:latin typeface="Arial"/>
            </a:endParaRPr>
          </a:p>
        </p:txBody>
      </p:sp>
      <p:sp>
        <p:nvSpPr>
          <p:cNvPr id="339" name="Vapaamuotoinen: Muoto 338"/>
          <p:cNvSpPr/>
          <p:nvPr/>
        </p:nvSpPr>
        <p:spPr>
          <a:xfrm>
            <a:off x="241200" y="1268280"/>
            <a:ext cx="4114440" cy="48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Yläosa luonnonmukainen, alaosa tekninen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Luonnonmukaista osaa ei voida hyödyntää lisääntymisalueena, koska on suljettava talveksi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Syynä on esitetty teknisen alaosan jäätyminen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Ideaa ekologisesta jatkumosta ja lisääntymisalueista ei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voida toteuttaa – ei ole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luonnonmukainen ohitusuoma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Yleisöäänestys kalauomista</a:t>
            </a:r>
            <a:endParaRPr lang="fi-FI" sz="2000" b="0" strike="noStrike" spc="-1">
              <a:latin typeface="Arial"/>
            </a:endParaRPr>
          </a:p>
        </p:txBody>
      </p:sp>
      <p:sp>
        <p:nvSpPr>
          <p:cNvPr id="340" name="Vapaamuotoinen: Muoto 339"/>
          <p:cNvSpPr/>
          <p:nvPr/>
        </p:nvSpPr>
        <p:spPr>
          <a:xfrm>
            <a:off x="4572000" y="1600200"/>
            <a:ext cx="4114440" cy="452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</a:t>
            </a: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</a:t>
            </a:r>
            <a:r>
              <a:rPr lang="fi-FI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Kuva: Kemijoki Oy</a:t>
            </a:r>
            <a:endParaRPr lang="fi-FI" sz="1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400" b="0" strike="noStrike" spc="-1">
              <a:latin typeface="Arial"/>
            </a:endParaRPr>
          </a:p>
        </p:txBody>
      </p:sp>
      <p:pic>
        <p:nvPicPr>
          <p:cNvPr id="341" name="Kuva 340"/>
          <p:cNvPicPr/>
          <p:nvPr/>
        </p:nvPicPr>
        <p:blipFill>
          <a:blip r:embed="rId3"/>
          <a:stretch/>
        </p:blipFill>
        <p:spPr>
          <a:xfrm>
            <a:off x="4284720" y="1409760"/>
            <a:ext cx="4728600" cy="441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Vapaamuotoinen: Muoto 341"/>
          <p:cNvSpPr/>
          <p:nvPr/>
        </p:nvSpPr>
        <p:spPr>
          <a:xfrm>
            <a:off x="1258920" y="274680"/>
            <a:ext cx="7427520" cy="114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Ehdotuksia</a:t>
            </a:r>
            <a:br>
              <a:rPr sz="3200"/>
            </a:b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Taivalkoskeen</a:t>
            </a:r>
            <a:endParaRPr lang="fi-FI" sz="3200" b="0" strike="noStrike" spc="-1">
              <a:latin typeface="Arial"/>
            </a:endParaRPr>
          </a:p>
        </p:txBody>
      </p:sp>
      <p:sp>
        <p:nvSpPr>
          <p:cNvPr id="343" name="Vapaamuotoinen: Muoto 342"/>
          <p:cNvSpPr/>
          <p:nvPr/>
        </p:nvSpPr>
        <p:spPr>
          <a:xfrm>
            <a:off x="4572000" y="1373040"/>
            <a:ext cx="4114440" cy="475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Kokonaan luonnonmukainen ohitusuoma voimalalle 1 km, alapään terassointi kaivamalla, tarvittaessa muureja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Voidaan johtaa haara eteläpuoliseen puroon 1 km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Koskea 10 ha ympäristövirtaamalla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Ohitusuoma uuteen koskeen länsipuolen puron kautta, josta tehdään haara padon alle, uomaston yhteispituus 2,5 km</a:t>
            </a:r>
            <a:endParaRPr lang="fi-FI" sz="1800" b="0" strike="noStrike" spc="-1">
              <a:latin typeface="Arial"/>
            </a:endParaRPr>
          </a:p>
        </p:txBody>
      </p:sp>
      <p:pic>
        <p:nvPicPr>
          <p:cNvPr id="344" name="Kuva 343"/>
          <p:cNvPicPr/>
          <p:nvPr/>
        </p:nvPicPr>
        <p:blipFill>
          <a:blip r:embed="rId2"/>
          <a:stretch/>
        </p:blipFill>
        <p:spPr>
          <a:xfrm>
            <a:off x="776160" y="1417680"/>
            <a:ext cx="3476520" cy="5209920"/>
          </a:xfrm>
          <a:prstGeom prst="rect">
            <a:avLst/>
          </a:prstGeom>
          <a:ln w="0">
            <a:noFill/>
          </a:ln>
        </p:spPr>
      </p:pic>
      <p:pic>
        <p:nvPicPr>
          <p:cNvPr id="345" name="Kuva 344"/>
          <p:cNvPicPr/>
          <p:nvPr/>
        </p:nvPicPr>
        <p:blipFill>
          <a:blip r:embed="rId3"/>
          <a:stretch/>
        </p:blipFill>
        <p:spPr>
          <a:xfrm>
            <a:off x="5003640" y="109440"/>
            <a:ext cx="3369960" cy="252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Vapaamuotoinen: Muoto 345"/>
          <p:cNvSpPr/>
          <p:nvPr/>
        </p:nvSpPr>
        <p:spPr>
          <a:xfrm>
            <a:off x="457200" y="-203040"/>
            <a:ext cx="8686440" cy="142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Laajoja koskia Kemijoelle ympäristövirtaamilla  </a:t>
            </a:r>
            <a:br>
              <a:rPr sz="2800"/>
            </a:b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- Ossauskoski 65 ha</a:t>
            </a:r>
            <a:endParaRPr lang="fi-FI" sz="2800" b="0" strike="noStrike" spc="-1">
              <a:latin typeface="Arial"/>
            </a:endParaRPr>
          </a:p>
        </p:txBody>
      </p:sp>
      <p:sp>
        <p:nvSpPr>
          <p:cNvPr id="347" name="Vapaamuotoinen: Muoto 346"/>
          <p:cNvSpPr/>
          <p:nvPr/>
        </p:nvSpPr>
        <p:spPr>
          <a:xfrm>
            <a:off x="755640" y="1125360"/>
            <a:ext cx="4181040" cy="500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400" b="0" strike="noStrike" spc="-1">
              <a:latin typeface="Arial"/>
            </a:endParaRPr>
          </a:p>
        </p:txBody>
      </p:sp>
      <p:sp>
        <p:nvSpPr>
          <p:cNvPr id="348" name="Vapaamuotoinen: Muoto 347"/>
          <p:cNvSpPr/>
          <p:nvPr/>
        </p:nvSpPr>
        <p:spPr>
          <a:xfrm>
            <a:off x="6288120" y="1600200"/>
            <a:ext cx="2855520" cy="452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Uoman muotoilu, kynnykset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Ohitusuoma säännöstelypadolle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500 m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Haara peltouoman kautta alemmas koskeen 900 m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lang="fi-FI" sz="2400" b="0" strike="noStrike" spc="-1">
              <a:latin typeface="Arial"/>
            </a:endParaRPr>
          </a:p>
        </p:txBody>
      </p:sp>
      <p:pic>
        <p:nvPicPr>
          <p:cNvPr id="349" name="Kuva 348"/>
          <p:cNvPicPr/>
          <p:nvPr/>
        </p:nvPicPr>
        <p:blipFill>
          <a:blip r:embed="rId2"/>
          <a:stretch/>
        </p:blipFill>
        <p:spPr>
          <a:xfrm>
            <a:off x="528480" y="1220760"/>
            <a:ext cx="5652720" cy="5182920"/>
          </a:xfrm>
          <a:prstGeom prst="rect">
            <a:avLst/>
          </a:prstGeom>
          <a:ln w="0">
            <a:noFill/>
          </a:ln>
        </p:spPr>
      </p:pic>
      <p:sp>
        <p:nvSpPr>
          <p:cNvPr id="350" name="Vapaamuotoinen: Muoto 349"/>
          <p:cNvSpPr/>
          <p:nvPr/>
        </p:nvSpPr>
        <p:spPr>
          <a:xfrm>
            <a:off x="4500720" y="2374920"/>
            <a:ext cx="897840" cy="380520"/>
          </a:xfrm>
          <a:custGeom>
            <a:avLst/>
            <a:gdLst/>
            <a:ahLst/>
            <a:cxnLst/>
            <a:rect l="l" t="t" r="r" b="b"/>
            <a:pathLst>
              <a:path w="897281" h="379723">
                <a:moveTo>
                  <a:pt x="820132" y="0"/>
                </a:moveTo>
                <a:cubicBezTo>
                  <a:pt x="863338" y="79342"/>
                  <a:pt x="906544" y="158684"/>
                  <a:pt x="895546" y="207389"/>
                </a:cubicBezTo>
                <a:cubicBezTo>
                  <a:pt x="884548" y="256094"/>
                  <a:pt x="796564" y="289089"/>
                  <a:pt x="754144" y="292231"/>
                </a:cubicBezTo>
                <a:cubicBezTo>
                  <a:pt x="711724" y="295373"/>
                  <a:pt x="677159" y="234099"/>
                  <a:pt x="641023" y="226243"/>
                </a:cubicBezTo>
                <a:cubicBezTo>
                  <a:pt x="604887" y="218387"/>
                  <a:pt x="568750" y="246668"/>
                  <a:pt x="537328" y="245097"/>
                </a:cubicBezTo>
                <a:cubicBezTo>
                  <a:pt x="505906" y="243526"/>
                  <a:pt x="479196" y="224672"/>
                  <a:pt x="452487" y="216816"/>
                </a:cubicBezTo>
                <a:cubicBezTo>
                  <a:pt x="425778" y="208960"/>
                  <a:pt x="410066" y="196392"/>
                  <a:pt x="377072" y="197963"/>
                </a:cubicBezTo>
                <a:cubicBezTo>
                  <a:pt x="344078" y="199534"/>
                  <a:pt x="281233" y="197963"/>
                  <a:pt x="254524" y="226243"/>
                </a:cubicBezTo>
                <a:cubicBezTo>
                  <a:pt x="227815" y="254523"/>
                  <a:pt x="237242" y="345649"/>
                  <a:pt x="216817" y="367645"/>
                </a:cubicBezTo>
                <a:cubicBezTo>
                  <a:pt x="196392" y="389641"/>
                  <a:pt x="161827" y="378643"/>
                  <a:pt x="131975" y="358218"/>
                </a:cubicBezTo>
                <a:cubicBezTo>
                  <a:pt x="102123" y="337793"/>
                  <a:pt x="59703" y="301658"/>
                  <a:pt x="37707" y="245097"/>
                </a:cubicBezTo>
                <a:cubicBezTo>
                  <a:pt x="15711" y="188536"/>
                  <a:pt x="7855" y="103694"/>
                  <a:pt x="0" y="18853"/>
                </a:cubicBezTo>
              </a:path>
            </a:pathLst>
          </a:custGeom>
          <a:noFill/>
          <a:ln w="57240">
            <a:solidFill>
              <a:srgbClr val="0070C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Vapaamuotoinen: Muoto 350"/>
          <p:cNvSpPr/>
          <p:nvPr/>
        </p:nvSpPr>
        <p:spPr>
          <a:xfrm>
            <a:off x="4280040" y="2689200"/>
            <a:ext cx="435960" cy="1990440"/>
          </a:xfrm>
          <a:custGeom>
            <a:avLst/>
            <a:gdLst/>
            <a:ahLst/>
            <a:cxnLst/>
            <a:rect l="l" t="t" r="r" b="b"/>
            <a:pathLst>
              <a:path w="452440" h="2002698">
                <a:moveTo>
                  <a:pt x="410735" y="0"/>
                </a:moveTo>
                <a:cubicBezTo>
                  <a:pt x="436658" y="47919"/>
                  <a:pt x="462582" y="95839"/>
                  <a:pt x="448442" y="131975"/>
                </a:cubicBezTo>
                <a:cubicBezTo>
                  <a:pt x="434302" y="168111"/>
                  <a:pt x="332177" y="175968"/>
                  <a:pt x="325893" y="216817"/>
                </a:cubicBezTo>
                <a:cubicBezTo>
                  <a:pt x="319608" y="257667"/>
                  <a:pt x="391881" y="334652"/>
                  <a:pt x="410735" y="377072"/>
                </a:cubicBezTo>
                <a:cubicBezTo>
                  <a:pt x="429589" y="419493"/>
                  <a:pt x="442157" y="425777"/>
                  <a:pt x="439015" y="471340"/>
                </a:cubicBezTo>
                <a:cubicBezTo>
                  <a:pt x="435873" y="516903"/>
                  <a:pt x="407592" y="595460"/>
                  <a:pt x="391881" y="650450"/>
                </a:cubicBezTo>
                <a:cubicBezTo>
                  <a:pt x="376170" y="705440"/>
                  <a:pt x="363601" y="730578"/>
                  <a:pt x="344747" y="801279"/>
                </a:cubicBezTo>
                <a:cubicBezTo>
                  <a:pt x="325893" y="871980"/>
                  <a:pt x="286615" y="972532"/>
                  <a:pt x="278759" y="1074656"/>
                </a:cubicBezTo>
                <a:cubicBezTo>
                  <a:pt x="270903" y="1176780"/>
                  <a:pt x="318038" y="1349605"/>
                  <a:pt x="297613" y="1414021"/>
                </a:cubicBezTo>
                <a:cubicBezTo>
                  <a:pt x="277188" y="1478437"/>
                  <a:pt x="192347" y="1432875"/>
                  <a:pt x="156211" y="1461155"/>
                </a:cubicBezTo>
                <a:cubicBezTo>
                  <a:pt x="120075" y="1489435"/>
                  <a:pt x="80797" y="1530285"/>
                  <a:pt x="80797" y="1583703"/>
                </a:cubicBezTo>
                <a:cubicBezTo>
                  <a:pt x="80797" y="1637121"/>
                  <a:pt x="145213" y="1731390"/>
                  <a:pt x="156211" y="1781666"/>
                </a:cubicBezTo>
                <a:cubicBezTo>
                  <a:pt x="167209" y="1831942"/>
                  <a:pt x="171922" y="1850796"/>
                  <a:pt x="146784" y="1885361"/>
                </a:cubicBezTo>
                <a:cubicBezTo>
                  <a:pt x="121646" y="1919926"/>
                  <a:pt x="22664" y="1970202"/>
                  <a:pt x="5382" y="1989056"/>
                </a:cubicBezTo>
                <a:cubicBezTo>
                  <a:pt x="-11900" y="2007910"/>
                  <a:pt x="15594" y="2003196"/>
                  <a:pt x="43089" y="1998483"/>
                </a:cubicBezTo>
              </a:path>
            </a:pathLst>
          </a:custGeom>
          <a:noFill/>
          <a:ln w="57240">
            <a:solidFill>
              <a:srgbClr val="0070C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2" name="Kuva 351"/>
          <p:cNvPicPr/>
          <p:nvPr/>
        </p:nvPicPr>
        <p:blipFill>
          <a:blip r:embed="rId3"/>
          <a:stretch/>
        </p:blipFill>
        <p:spPr>
          <a:xfrm>
            <a:off x="6622920" y="988920"/>
            <a:ext cx="2401560" cy="18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Vapaamuotoinen: Muoto 352"/>
          <p:cNvSpPr/>
          <p:nvPr/>
        </p:nvSpPr>
        <p:spPr>
          <a:xfrm>
            <a:off x="457200" y="115920"/>
            <a:ext cx="8229240" cy="130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Ossauskosken voimalan ohitusuoma</a:t>
            </a:r>
            <a:br>
              <a:rPr sz="3200"/>
            </a:b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i-FI" sz="3200" b="0" strike="noStrike" spc="-1">
              <a:latin typeface="Arial"/>
            </a:endParaRPr>
          </a:p>
        </p:txBody>
      </p:sp>
      <p:pic>
        <p:nvPicPr>
          <p:cNvPr id="354" name="Kuva 353"/>
          <p:cNvPicPr/>
          <p:nvPr/>
        </p:nvPicPr>
        <p:blipFill>
          <a:blip r:embed="rId2"/>
          <a:stretch/>
        </p:blipFill>
        <p:spPr>
          <a:xfrm>
            <a:off x="5826240" y="2759040"/>
            <a:ext cx="3252240" cy="2441160"/>
          </a:xfrm>
          <a:prstGeom prst="rect">
            <a:avLst/>
          </a:prstGeom>
          <a:ln w="0">
            <a:noFill/>
          </a:ln>
        </p:spPr>
      </p:pic>
      <p:sp>
        <p:nvSpPr>
          <p:cNvPr id="355" name="Vapaamuotoinen: Muoto 354"/>
          <p:cNvSpPr/>
          <p:nvPr/>
        </p:nvSpPr>
        <p:spPr>
          <a:xfrm>
            <a:off x="457200" y="766800"/>
            <a:ext cx="8229240" cy="4784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Ohitusuoma voimalalle 450 m, luiskan terassointi, jolloin voidaan tehdä kokonaan luonnonmukaisena</a:t>
            </a: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Alasvaellus tukkikourua tai johtamalla alaosa ohitussuomaan</a:t>
            </a:r>
            <a:endParaRPr lang="fi-FI" sz="2400" b="0" strike="noStrike" spc="-1">
              <a:latin typeface="Arial"/>
            </a:endParaRPr>
          </a:p>
        </p:txBody>
      </p:sp>
      <p:pic>
        <p:nvPicPr>
          <p:cNvPr id="356" name="Kuva 355"/>
          <p:cNvPicPr/>
          <p:nvPr/>
        </p:nvPicPr>
        <p:blipFill>
          <a:blip r:embed="rId3"/>
          <a:stretch/>
        </p:blipFill>
        <p:spPr>
          <a:xfrm>
            <a:off x="849240" y="2781360"/>
            <a:ext cx="4943160" cy="3495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Vapaamuotoinen: Muoto 356"/>
          <p:cNvSpPr/>
          <p:nvPr/>
        </p:nvSpPr>
        <p:spPr>
          <a:xfrm>
            <a:off x="457200" y="274680"/>
            <a:ext cx="8229240" cy="53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Ohitusuoma Pisajoen kautta</a:t>
            </a:r>
            <a:endParaRPr lang="fi-FI" sz="3200" b="0" strike="noStrike" spc="-1">
              <a:latin typeface="Arial"/>
            </a:endParaRPr>
          </a:p>
        </p:txBody>
      </p:sp>
      <p:sp>
        <p:nvSpPr>
          <p:cNvPr id="358" name="Vapaamuotoinen: Muoto 357"/>
          <p:cNvSpPr/>
          <p:nvPr/>
        </p:nvSpPr>
        <p:spPr>
          <a:xfrm>
            <a:off x="1619280" y="731880"/>
            <a:ext cx="7524360" cy="5393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550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Vaellusyhteys, lisääntymisaluetta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Nykyisen yhdysuoman  kunnostus 2,5 km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Pisajokea pitkin 4 km Kemijoen sivuhaaraan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</a:t>
            </a:r>
            <a:endParaRPr lang="fi-FI" sz="2000" b="0" strike="noStrike" spc="-1">
              <a:latin typeface="Arial"/>
            </a:endParaRPr>
          </a:p>
        </p:txBody>
      </p:sp>
      <p:pic>
        <p:nvPicPr>
          <p:cNvPr id="359" name="Kuva 358"/>
          <p:cNvPicPr/>
          <p:nvPr/>
        </p:nvPicPr>
        <p:blipFill>
          <a:blip r:embed="rId2"/>
          <a:stretch/>
        </p:blipFill>
        <p:spPr>
          <a:xfrm>
            <a:off x="1619280" y="1916280"/>
            <a:ext cx="6525720" cy="4666680"/>
          </a:xfrm>
          <a:prstGeom prst="rect">
            <a:avLst/>
          </a:prstGeom>
          <a:ln w="0">
            <a:noFill/>
          </a:ln>
        </p:spPr>
      </p:pic>
      <p:sp>
        <p:nvSpPr>
          <p:cNvPr id="360" name="Vapaamuotoinen: Muoto 359"/>
          <p:cNvSpPr/>
          <p:nvPr/>
        </p:nvSpPr>
        <p:spPr>
          <a:xfrm>
            <a:off x="1547640" y="2781360"/>
            <a:ext cx="4895640" cy="3344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Vapaamuotoinen: Muoto 360"/>
          <p:cNvSpPr/>
          <p:nvPr/>
        </p:nvSpPr>
        <p:spPr>
          <a:xfrm>
            <a:off x="457200" y="274680"/>
            <a:ext cx="8229240" cy="59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Petäjäskoskesta Kemijoen laajin koski, 150 ha </a:t>
            </a:r>
            <a:endParaRPr lang="fi-FI" sz="2800" b="0" strike="noStrike" spc="-1">
              <a:latin typeface="Arial"/>
            </a:endParaRPr>
          </a:p>
        </p:txBody>
      </p:sp>
      <p:sp>
        <p:nvSpPr>
          <p:cNvPr id="362" name="Vapaamuotoinen: Muoto 361"/>
          <p:cNvSpPr/>
          <p:nvPr/>
        </p:nvSpPr>
        <p:spPr>
          <a:xfrm>
            <a:off x="4427640" y="868320"/>
            <a:ext cx="4897080" cy="565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Kosken muotoilu, virtaamaa 30-40 m</a:t>
            </a:r>
            <a:r>
              <a:rPr lang="fi-FI" sz="18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/s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Ohitusuoma säännöstelypadolle 0,7 km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Yhteys Kaikonojan kautta 3 km, laaja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elinympäristö lohen poikasille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-Vrt. Runkausjoki: kuoriutuneet lohen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poikaset nousivat 400 m </a:t>
            </a:r>
            <a:endParaRPr lang="fi-FI" sz="1800" b="0" strike="noStrike" spc="-1">
              <a:latin typeface="Arial"/>
            </a:endParaRPr>
          </a:p>
        </p:txBody>
      </p:sp>
      <p:pic>
        <p:nvPicPr>
          <p:cNvPr id="363" name="Kuva 362"/>
          <p:cNvPicPr/>
          <p:nvPr/>
        </p:nvPicPr>
        <p:blipFill>
          <a:blip r:embed="rId3"/>
          <a:stretch/>
        </p:blipFill>
        <p:spPr>
          <a:xfrm>
            <a:off x="1042920" y="3672000"/>
            <a:ext cx="3279600" cy="2922120"/>
          </a:xfrm>
          <a:prstGeom prst="rect">
            <a:avLst/>
          </a:prstGeom>
          <a:ln w="0">
            <a:noFill/>
          </a:ln>
        </p:spPr>
      </p:pic>
      <p:pic>
        <p:nvPicPr>
          <p:cNvPr id="364" name="Kuva 363"/>
          <p:cNvPicPr/>
          <p:nvPr/>
        </p:nvPicPr>
        <p:blipFill>
          <a:blip r:embed="rId4"/>
          <a:stretch/>
        </p:blipFill>
        <p:spPr>
          <a:xfrm>
            <a:off x="4809960" y="873000"/>
            <a:ext cx="3649320" cy="3627360"/>
          </a:xfrm>
          <a:prstGeom prst="rect">
            <a:avLst/>
          </a:prstGeom>
          <a:ln w="0">
            <a:noFill/>
          </a:ln>
        </p:spPr>
      </p:pic>
      <p:pic>
        <p:nvPicPr>
          <p:cNvPr id="365" name="Kuva 364"/>
          <p:cNvPicPr/>
          <p:nvPr/>
        </p:nvPicPr>
        <p:blipFill>
          <a:blip r:embed="rId5"/>
          <a:stretch/>
        </p:blipFill>
        <p:spPr>
          <a:xfrm>
            <a:off x="755640" y="852480"/>
            <a:ext cx="3569760" cy="267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Vapaamuotoinen: Muoto 365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Petäjäskosken vanha uoma nykyisin</a:t>
            </a:r>
            <a:endParaRPr lang="fi-FI" sz="2800" b="0" strike="noStrike" spc="-1">
              <a:latin typeface="Arial"/>
            </a:endParaRPr>
          </a:p>
        </p:txBody>
      </p:sp>
      <p:sp>
        <p:nvSpPr>
          <p:cNvPr id="367" name="Vapaamuotoinen: Muoto 366"/>
          <p:cNvSpPr/>
          <p:nvPr/>
        </p:nvSpPr>
        <p:spPr>
          <a:xfrm>
            <a:off x="457200" y="1417680"/>
            <a:ext cx="4038120" cy="470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Keskellä valmista poikastuotantoaluetta, tarvitaan lisää virtaamaa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</p:txBody>
      </p:sp>
      <p:sp>
        <p:nvSpPr>
          <p:cNvPr id="368" name="Vapaamuotoinen: Muoto 367"/>
          <p:cNvSpPr/>
          <p:nvPr/>
        </p:nvSpPr>
        <p:spPr>
          <a:xfrm>
            <a:off x="4648320" y="1417680"/>
            <a:ext cx="4038120" cy="470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Raivausta, pohjan madallusta reunoilla tuotantoalan laajentamiseksi</a:t>
            </a:r>
            <a:endParaRPr lang="fi-FI" sz="2000" b="0" strike="noStrike" spc="-1">
              <a:latin typeface="Arial"/>
            </a:endParaRPr>
          </a:p>
        </p:txBody>
      </p:sp>
      <p:pic>
        <p:nvPicPr>
          <p:cNvPr id="369" name="Kuva 368"/>
          <p:cNvPicPr/>
          <p:nvPr/>
        </p:nvPicPr>
        <p:blipFill>
          <a:blip r:embed="rId2"/>
          <a:stretch/>
        </p:blipFill>
        <p:spPr>
          <a:xfrm>
            <a:off x="482760" y="2637000"/>
            <a:ext cx="4038120" cy="3028320"/>
          </a:xfrm>
          <a:prstGeom prst="rect">
            <a:avLst/>
          </a:prstGeom>
          <a:ln w="0">
            <a:noFill/>
          </a:ln>
        </p:spPr>
      </p:pic>
      <p:pic>
        <p:nvPicPr>
          <p:cNvPr id="370" name="Kuva 369"/>
          <p:cNvPicPr/>
          <p:nvPr/>
        </p:nvPicPr>
        <p:blipFill>
          <a:blip r:embed="rId3"/>
          <a:stretch/>
        </p:blipFill>
        <p:spPr>
          <a:xfrm>
            <a:off x="4648320" y="2646360"/>
            <a:ext cx="4038120" cy="3028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Vapaamuotoinen: Muoto 370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Valajaskoski</a:t>
            </a:r>
            <a:endParaRPr lang="fi-FI" sz="3200" b="0" strike="noStrike" spc="-1">
              <a:latin typeface="Arial"/>
            </a:endParaRPr>
          </a:p>
        </p:txBody>
      </p:sp>
      <p:sp>
        <p:nvSpPr>
          <p:cNvPr id="372" name="Vapaamuotoinen: Muoto 371"/>
          <p:cNvSpPr/>
          <p:nvPr/>
        </p:nvSpPr>
        <p:spPr>
          <a:xfrm>
            <a:off x="326880" y="1268280"/>
            <a:ext cx="4190760" cy="493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550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Koskea kunnostettavissa 10 ha</a:t>
            </a:r>
            <a:endParaRPr lang="fi-FI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Pohjan nosto, ympäristövirtaama säännöstelypadon tai pienvoimalan kautta</a:t>
            </a:r>
            <a:endParaRPr lang="fi-FI" sz="2000" b="0" strike="noStrike" spc="-1">
              <a:latin typeface="Arial"/>
            </a:endParaRPr>
          </a:p>
        </p:txBody>
      </p:sp>
      <p:sp>
        <p:nvSpPr>
          <p:cNvPr id="373" name="Vapaamuotoinen: Muoto 372"/>
          <p:cNvSpPr/>
          <p:nvPr/>
        </p:nvSpPr>
        <p:spPr>
          <a:xfrm>
            <a:off x="4648320" y="1268280"/>
            <a:ext cx="4038120" cy="48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550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Ohitusuomat: voimalalle 1 km,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spcAft>
                <a:spcPts val="51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säännöstelypadolle 0,5 km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spcAft>
                <a:spcPts val="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Alasvaellus koskeen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spcAft>
                <a:spcPts val="51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spcAft>
                <a:spcPts val="51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</a:t>
            </a:r>
            <a:endParaRPr lang="fi-FI" sz="2000" b="0" strike="noStrike" spc="-1">
              <a:latin typeface="Arial"/>
            </a:endParaRPr>
          </a:p>
        </p:txBody>
      </p:sp>
      <p:pic>
        <p:nvPicPr>
          <p:cNvPr id="374" name="Kuva 373"/>
          <p:cNvPicPr/>
          <p:nvPr/>
        </p:nvPicPr>
        <p:blipFill>
          <a:blip r:embed="rId2"/>
          <a:stretch/>
        </p:blipFill>
        <p:spPr>
          <a:xfrm>
            <a:off x="550800" y="2924280"/>
            <a:ext cx="3246120" cy="2434680"/>
          </a:xfrm>
          <a:prstGeom prst="rect">
            <a:avLst/>
          </a:prstGeom>
          <a:ln w="0">
            <a:noFill/>
          </a:ln>
        </p:spPr>
      </p:pic>
      <p:sp>
        <p:nvSpPr>
          <p:cNvPr id="375" name="Vapaamuotoinen: Muoto 374"/>
          <p:cNvSpPr/>
          <p:nvPr/>
        </p:nvSpPr>
        <p:spPr>
          <a:xfrm>
            <a:off x="5435640" y="4797360"/>
            <a:ext cx="914760" cy="91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B6DCD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6" name="Kuva 375"/>
          <p:cNvPicPr/>
          <p:nvPr/>
        </p:nvPicPr>
        <p:blipFill>
          <a:blip r:embed="rId3"/>
          <a:stretch/>
        </p:blipFill>
        <p:spPr>
          <a:xfrm>
            <a:off x="3882960" y="2835360"/>
            <a:ext cx="4933800" cy="3585600"/>
          </a:xfrm>
          <a:prstGeom prst="rect">
            <a:avLst/>
          </a:prstGeom>
          <a:ln w="0">
            <a:noFill/>
          </a:ln>
        </p:spPr>
      </p:pic>
      <p:sp>
        <p:nvSpPr>
          <p:cNvPr id="377" name="Vapaamuotoinen: Muoto 376"/>
          <p:cNvSpPr/>
          <p:nvPr/>
        </p:nvSpPr>
        <p:spPr>
          <a:xfrm>
            <a:off x="6667560" y="4005360"/>
            <a:ext cx="914040" cy="914040"/>
          </a:xfrm>
          <a:custGeom>
            <a:avLst/>
            <a:gdLst/>
            <a:ahLst/>
            <a:cxnLst/>
            <a:rect l="l" t="t" r="r" b="b"/>
            <a:pathLst>
              <a:path w="914400" h="914400" stroke="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457200" y="457200"/>
                </a:lnTo>
                <a:lnTo>
                  <a:pt x="457200" y="0"/>
                </a:lnTo>
                <a:close/>
              </a:path>
              <a:path w="914400" h="914400" fill="none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</a:path>
            </a:pathLst>
          </a:custGeom>
          <a:noFill/>
          <a:ln w="9360">
            <a:solidFill>
              <a:srgbClr val="B6DC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Vapaamuotoinen: Muoto 377"/>
          <p:cNvSpPr/>
          <p:nvPr/>
        </p:nvSpPr>
        <p:spPr>
          <a:xfrm>
            <a:off x="5807160" y="3081240"/>
            <a:ext cx="2791800" cy="1962000"/>
          </a:xfrm>
          <a:custGeom>
            <a:avLst/>
            <a:gdLst/>
            <a:ahLst/>
            <a:cxnLst/>
            <a:rect l="l" t="t" r="r" b="b"/>
            <a:pathLst>
              <a:path w="2792600" h="1962160">
                <a:moveTo>
                  <a:pt x="810090" y="1066614"/>
                </a:moveTo>
                <a:cubicBezTo>
                  <a:pt x="783381" y="992770"/>
                  <a:pt x="756672" y="918927"/>
                  <a:pt x="706396" y="868651"/>
                </a:cubicBezTo>
                <a:cubicBezTo>
                  <a:pt x="656120" y="818375"/>
                  <a:pt x="569707" y="802663"/>
                  <a:pt x="508433" y="764956"/>
                </a:cubicBezTo>
                <a:cubicBezTo>
                  <a:pt x="447159" y="727249"/>
                  <a:pt x="392169" y="681686"/>
                  <a:pt x="338750" y="642408"/>
                </a:cubicBezTo>
                <a:cubicBezTo>
                  <a:pt x="285331" y="603130"/>
                  <a:pt x="239768" y="570135"/>
                  <a:pt x="187921" y="529286"/>
                </a:cubicBezTo>
                <a:cubicBezTo>
                  <a:pt x="136074" y="488436"/>
                  <a:pt x="57517" y="438160"/>
                  <a:pt x="27666" y="397311"/>
                </a:cubicBezTo>
                <a:cubicBezTo>
                  <a:pt x="-2185" y="356462"/>
                  <a:pt x="-6899" y="325038"/>
                  <a:pt x="8812" y="284189"/>
                </a:cubicBezTo>
                <a:cubicBezTo>
                  <a:pt x="24523" y="243339"/>
                  <a:pt x="62231" y="189921"/>
                  <a:pt x="121934" y="152214"/>
                </a:cubicBezTo>
                <a:cubicBezTo>
                  <a:pt x="181637" y="114507"/>
                  <a:pt x="244482" y="83084"/>
                  <a:pt x="367031" y="57946"/>
                </a:cubicBezTo>
                <a:cubicBezTo>
                  <a:pt x="489579" y="32808"/>
                  <a:pt x="720536" y="-8042"/>
                  <a:pt x="857225" y="1385"/>
                </a:cubicBezTo>
                <a:cubicBezTo>
                  <a:pt x="993914" y="10812"/>
                  <a:pt x="1080326" y="65802"/>
                  <a:pt x="1187163" y="114507"/>
                </a:cubicBezTo>
                <a:cubicBezTo>
                  <a:pt x="1294000" y="163212"/>
                  <a:pt x="1397695" y="222915"/>
                  <a:pt x="1498247" y="293616"/>
                </a:cubicBezTo>
                <a:cubicBezTo>
                  <a:pt x="1598799" y="364317"/>
                  <a:pt x="1699352" y="464870"/>
                  <a:pt x="1790478" y="538713"/>
                </a:cubicBezTo>
                <a:cubicBezTo>
                  <a:pt x="1881604" y="612556"/>
                  <a:pt x="1960161" y="669117"/>
                  <a:pt x="2045002" y="736676"/>
                </a:cubicBezTo>
                <a:cubicBezTo>
                  <a:pt x="2129843" y="804235"/>
                  <a:pt x="2203687" y="870222"/>
                  <a:pt x="2299526" y="944065"/>
                </a:cubicBezTo>
                <a:cubicBezTo>
                  <a:pt x="2395365" y="1017908"/>
                  <a:pt x="2538338" y="1099607"/>
                  <a:pt x="2620037" y="1179735"/>
                </a:cubicBezTo>
                <a:cubicBezTo>
                  <a:pt x="2701736" y="1259863"/>
                  <a:pt x="2774008" y="1338420"/>
                  <a:pt x="2789719" y="1424832"/>
                </a:cubicBezTo>
                <a:cubicBezTo>
                  <a:pt x="2805430" y="1511244"/>
                  <a:pt x="2753583" y="1627509"/>
                  <a:pt x="2714305" y="1698210"/>
                </a:cubicBezTo>
                <a:cubicBezTo>
                  <a:pt x="2675027" y="1768911"/>
                  <a:pt x="2599612" y="1805047"/>
                  <a:pt x="2554049" y="1849039"/>
                </a:cubicBezTo>
                <a:cubicBezTo>
                  <a:pt x="2508486" y="1893031"/>
                  <a:pt x="2474707" y="1927595"/>
                  <a:pt x="2440928" y="1962160"/>
                </a:cubicBezTo>
              </a:path>
            </a:pathLst>
          </a:custGeom>
          <a:noFill/>
          <a:ln w="76320">
            <a:solidFill>
              <a:srgbClr val="0070C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Vapaamuotoinen: Muoto 378"/>
          <p:cNvSpPr/>
          <p:nvPr/>
        </p:nvSpPr>
        <p:spPr>
          <a:xfrm>
            <a:off x="5843520" y="5156280"/>
            <a:ext cx="425160" cy="1159920"/>
          </a:xfrm>
          <a:custGeom>
            <a:avLst/>
            <a:gdLst/>
            <a:ahLst/>
            <a:cxnLst/>
            <a:rect l="l" t="t" r="r" b="b"/>
            <a:pathLst>
              <a:path w="425431" h="1159497">
                <a:moveTo>
                  <a:pt x="265175" y="0"/>
                </a:moveTo>
                <a:cubicBezTo>
                  <a:pt x="306810" y="28280"/>
                  <a:pt x="348445" y="56560"/>
                  <a:pt x="368870" y="75414"/>
                </a:cubicBezTo>
                <a:cubicBezTo>
                  <a:pt x="389295" y="94268"/>
                  <a:pt x="381440" y="84842"/>
                  <a:pt x="387724" y="113122"/>
                </a:cubicBezTo>
                <a:cubicBezTo>
                  <a:pt x="394008" y="141402"/>
                  <a:pt x="403435" y="208961"/>
                  <a:pt x="406577" y="245097"/>
                </a:cubicBezTo>
                <a:cubicBezTo>
                  <a:pt x="409719" y="281233"/>
                  <a:pt x="408148" y="282804"/>
                  <a:pt x="406577" y="329938"/>
                </a:cubicBezTo>
                <a:cubicBezTo>
                  <a:pt x="405006" y="377072"/>
                  <a:pt x="406577" y="477625"/>
                  <a:pt x="397150" y="527901"/>
                </a:cubicBezTo>
                <a:cubicBezTo>
                  <a:pt x="387723" y="578177"/>
                  <a:pt x="364156" y="601745"/>
                  <a:pt x="350016" y="631596"/>
                </a:cubicBezTo>
                <a:cubicBezTo>
                  <a:pt x="335876" y="661447"/>
                  <a:pt x="329592" y="675587"/>
                  <a:pt x="312309" y="707010"/>
                </a:cubicBezTo>
                <a:cubicBezTo>
                  <a:pt x="295026" y="738433"/>
                  <a:pt x="266746" y="790281"/>
                  <a:pt x="246321" y="820132"/>
                </a:cubicBezTo>
                <a:cubicBezTo>
                  <a:pt x="225896" y="849984"/>
                  <a:pt x="210186" y="867266"/>
                  <a:pt x="189761" y="886119"/>
                </a:cubicBezTo>
                <a:cubicBezTo>
                  <a:pt x="169336" y="904973"/>
                  <a:pt x="153625" y="919113"/>
                  <a:pt x="123773" y="933253"/>
                </a:cubicBezTo>
                <a:cubicBezTo>
                  <a:pt x="93921" y="947393"/>
                  <a:pt x="24791" y="947394"/>
                  <a:pt x="10651" y="970961"/>
                </a:cubicBezTo>
                <a:cubicBezTo>
                  <a:pt x="-3489" y="994528"/>
                  <a:pt x="-11344" y="1049518"/>
                  <a:pt x="38932" y="1074656"/>
                </a:cubicBezTo>
                <a:cubicBezTo>
                  <a:pt x="89208" y="1099794"/>
                  <a:pt x="247893" y="1107650"/>
                  <a:pt x="312309" y="1121790"/>
                </a:cubicBezTo>
                <a:cubicBezTo>
                  <a:pt x="376725" y="1135930"/>
                  <a:pt x="401078" y="1147713"/>
                  <a:pt x="425431" y="1159497"/>
                </a:cubicBezTo>
              </a:path>
            </a:pathLst>
          </a:custGeom>
          <a:noFill/>
          <a:ln w="76320">
            <a:solidFill>
              <a:srgbClr val="0070C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Vapaamuotoinen: Muoto 379"/>
          <p:cNvSpPr/>
          <p:nvPr/>
        </p:nvSpPr>
        <p:spPr>
          <a:xfrm flipH="1" flipV="1">
            <a:off x="6268320" y="5053680"/>
            <a:ext cx="398880" cy="7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70C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Vapaamuotoinen: Muoto 380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Ounasjoki ja keskijuoksu</a:t>
            </a:r>
            <a:endParaRPr lang="fi-FI" sz="3600" b="0" strike="noStrike" spc="-1">
              <a:latin typeface="Arial"/>
            </a:endParaRPr>
          </a:p>
        </p:txBody>
      </p:sp>
      <p:sp>
        <p:nvSpPr>
          <p:cNvPr id="382" name="Vapaamuotoinen: Muoto 381"/>
          <p:cNvSpPr/>
          <p:nvPr/>
        </p:nvSpPr>
        <p:spPr>
          <a:xfrm>
            <a:off x="457200" y="1557360"/>
            <a:ext cx="8578440" cy="456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Ounasjoki, 300 km, tulee saavutettavaksi Valajaskosken jälkeen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Myös Kemijoen keskijuoksu 50 km on tärkeä viimeisenä vapaana jokiosuutena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Sierilän hanke uhkaa lisääntymisalueita ja vaellusyhteyttä yläjuoksulle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Ounaskoski ja Olkkakoski tärkeitä lisääntymisalueita</a:t>
            </a:r>
            <a:endParaRPr lang="fi-FI" sz="2000" b="0" strike="noStrike" spc="-1">
              <a:latin typeface="Arial"/>
            </a:endParaRPr>
          </a:p>
        </p:txBody>
      </p:sp>
      <p:pic>
        <p:nvPicPr>
          <p:cNvPr id="383" name="Kuva 382"/>
          <p:cNvPicPr/>
          <p:nvPr/>
        </p:nvPicPr>
        <p:blipFill>
          <a:blip r:embed="rId2"/>
          <a:stretch/>
        </p:blipFill>
        <p:spPr>
          <a:xfrm>
            <a:off x="826920" y="3454560"/>
            <a:ext cx="4171680" cy="1342440"/>
          </a:xfrm>
          <a:prstGeom prst="rect">
            <a:avLst/>
          </a:prstGeom>
          <a:ln w="0">
            <a:noFill/>
          </a:ln>
        </p:spPr>
      </p:pic>
      <p:pic>
        <p:nvPicPr>
          <p:cNvPr id="384" name="Kuva 383"/>
          <p:cNvPicPr/>
          <p:nvPr/>
        </p:nvPicPr>
        <p:blipFill>
          <a:blip r:embed="rId3"/>
          <a:stretch/>
        </p:blipFill>
        <p:spPr>
          <a:xfrm>
            <a:off x="5292720" y="3522600"/>
            <a:ext cx="3309480" cy="260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Vapaamuotoinen: Muoto 259"/>
          <p:cNvSpPr/>
          <p:nvPr/>
        </p:nvSpPr>
        <p:spPr>
          <a:xfrm>
            <a:off x="457200" y="115920"/>
            <a:ext cx="8794440" cy="194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Ohitusuomat: vaellusyhteyksiä ja korvaavia lisääntymisalueita</a:t>
            </a:r>
            <a:br>
              <a:rPr sz="2800"/>
            </a:br>
            <a:r>
              <a:rPr lang="fi-FI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Imatran kaupunkipuro 2014</a:t>
            </a:r>
            <a:br>
              <a:rPr sz="2400"/>
            </a:b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i-FI" sz="2400" b="0" strike="noStrike" spc="-1">
              <a:latin typeface="Arial"/>
            </a:endParaRPr>
          </a:p>
        </p:txBody>
      </p:sp>
      <p:sp>
        <p:nvSpPr>
          <p:cNvPr id="261" name="Vapaamuotoinen: Muoto 260"/>
          <p:cNvSpPr/>
          <p:nvPr/>
        </p:nvSpPr>
        <p:spPr>
          <a:xfrm>
            <a:off x="196920" y="1260360"/>
            <a:ext cx="4247640" cy="548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Pituus 1 km, hinta 1 milj €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Taimenen poikastiheys 2022: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keskim. 100 kpl/aari, paras osuus 220 kpl/aari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- Vastaa parhaita taimenkoskia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10 muuta lajia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Pohjaeläimistön perusteella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hyvässä ekologisessa tilassa, ravintoa runsaasti poikasille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Luonnonkudusta syntyneiden taimenten osuus Vuoksessa on lisääntynyt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400" b="0" strike="noStrike" spc="-1">
              <a:latin typeface="Arial"/>
            </a:endParaRPr>
          </a:p>
        </p:txBody>
      </p:sp>
      <p:sp>
        <p:nvSpPr>
          <p:cNvPr id="262" name="Suorakulmio 261"/>
          <p:cNvSpPr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3" name="Kuva 262"/>
          <p:cNvPicPr/>
          <p:nvPr/>
        </p:nvPicPr>
        <p:blipFill>
          <a:blip r:embed="rId2"/>
          <a:stretch/>
        </p:blipFill>
        <p:spPr>
          <a:xfrm>
            <a:off x="4444920" y="1773360"/>
            <a:ext cx="4557600" cy="2815920"/>
          </a:xfrm>
          <a:prstGeom prst="rect">
            <a:avLst/>
          </a:prstGeom>
          <a:ln w="0">
            <a:noFill/>
          </a:ln>
        </p:spPr>
      </p:pic>
      <p:pic>
        <p:nvPicPr>
          <p:cNvPr id="264" name="Kuva 263"/>
          <p:cNvPicPr/>
          <p:nvPr/>
        </p:nvPicPr>
        <p:blipFill>
          <a:blip r:embed="rId3"/>
          <a:stretch/>
        </p:blipFill>
        <p:spPr>
          <a:xfrm>
            <a:off x="4443480" y="4913280"/>
            <a:ext cx="2337840" cy="1120320"/>
          </a:xfrm>
          <a:prstGeom prst="rect">
            <a:avLst/>
          </a:prstGeom>
          <a:ln w="0">
            <a:noFill/>
          </a:ln>
        </p:spPr>
      </p:pic>
      <p:pic>
        <p:nvPicPr>
          <p:cNvPr id="265" name="Kuva 264"/>
          <p:cNvPicPr/>
          <p:nvPr/>
        </p:nvPicPr>
        <p:blipFill>
          <a:blip r:embed="rId4"/>
          <a:stretch/>
        </p:blipFill>
        <p:spPr>
          <a:xfrm>
            <a:off x="6913440" y="4913280"/>
            <a:ext cx="2008080" cy="1120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Vapaamuotoinen: Muoto 384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Raudanjoen Permantokoski</a:t>
            </a:r>
            <a:br>
              <a:rPr sz="3600"/>
            </a:br>
            <a:r>
              <a:rPr lang="fi-FI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i-FI" sz="3600" b="0" strike="noStrike" spc="-1">
              <a:latin typeface="Arial"/>
            </a:endParaRPr>
          </a:p>
        </p:txBody>
      </p:sp>
      <p:sp>
        <p:nvSpPr>
          <p:cNvPr id="386" name="Vapaamuotoinen: Muoto 385"/>
          <p:cNvSpPr/>
          <p:nvPr/>
        </p:nvSpPr>
        <p:spPr>
          <a:xfrm>
            <a:off x="276120" y="855720"/>
            <a:ext cx="4551120" cy="401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524"/>
              </a:spcBef>
              <a:spcAft>
                <a:spcPts val="26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Koskea ympäristövirtaamalla 10 ha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24"/>
              </a:spcBef>
              <a:spcAft>
                <a:spcPts val="26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Ohitusuoma voimalalta yläaltaaseen vanhan uoman kautta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24"/>
              </a:spcBef>
              <a:spcAft>
                <a:spcPts val="26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Vanhasta uomasta alakanavaan 100 m, 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24"/>
              </a:spcBef>
              <a:spcAft>
                <a:spcPts val="26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Yläaltaasta vanhaan uomaan 140 m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24"/>
              </a:spcBef>
              <a:spcAft>
                <a:spcPts val="26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Louhintatarvetta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24"/>
              </a:spcBef>
              <a:spcAft>
                <a:spcPts val="26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Alasvaellus koskeen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24"/>
              </a:spcBef>
              <a:spcAft>
                <a:spcPts val="26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endParaRPr lang="fi-FI" sz="1800" b="0" strike="noStrike" spc="-1">
              <a:latin typeface="Arial"/>
            </a:endParaRPr>
          </a:p>
        </p:txBody>
      </p:sp>
      <p:pic>
        <p:nvPicPr>
          <p:cNvPr id="387" name="Kuva 386"/>
          <p:cNvPicPr/>
          <p:nvPr/>
        </p:nvPicPr>
        <p:blipFill>
          <a:blip r:embed="rId2"/>
          <a:stretch/>
        </p:blipFill>
        <p:spPr>
          <a:xfrm>
            <a:off x="4654440" y="1773360"/>
            <a:ext cx="4316040" cy="3806280"/>
          </a:xfrm>
          <a:prstGeom prst="rect">
            <a:avLst/>
          </a:prstGeom>
          <a:ln w="0">
            <a:noFill/>
          </a:ln>
        </p:spPr>
      </p:pic>
      <p:pic>
        <p:nvPicPr>
          <p:cNvPr id="388" name="Kuva 387"/>
          <p:cNvPicPr/>
          <p:nvPr/>
        </p:nvPicPr>
        <p:blipFill>
          <a:blip r:embed="rId3"/>
          <a:stretch/>
        </p:blipFill>
        <p:spPr>
          <a:xfrm>
            <a:off x="552600" y="3408480"/>
            <a:ext cx="4038120" cy="3028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Kuva 388"/>
          <p:cNvPicPr/>
          <p:nvPr/>
        </p:nvPicPr>
        <p:blipFill>
          <a:blip r:embed="rId2"/>
          <a:stretch/>
        </p:blipFill>
        <p:spPr>
          <a:xfrm>
            <a:off x="4643280" y="1017720"/>
            <a:ext cx="3593880" cy="2850480"/>
          </a:xfrm>
          <a:prstGeom prst="rect">
            <a:avLst/>
          </a:prstGeom>
          <a:ln w="0">
            <a:noFill/>
          </a:ln>
        </p:spPr>
      </p:pic>
      <p:sp>
        <p:nvSpPr>
          <p:cNvPr id="390" name="Vapaamuotoinen: Muoto 389"/>
          <p:cNvSpPr/>
          <p:nvPr/>
        </p:nvSpPr>
        <p:spPr>
          <a:xfrm>
            <a:off x="369720" y="-720720"/>
            <a:ext cx="3958920" cy="684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                                                                                                                </a:t>
            </a:r>
            <a:r>
              <a:rPr lang="fi-FI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endParaRPr lang="fi-FI" sz="4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Lisääntymisalueet eivät olisi kompensoitavissa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Tikkasenkarin ja Tervakarin kalastuspaikat jäisivät padotuksen alle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Vaellusmahdollisuus Ylä-Kemijoelle heikkenisi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endParaRPr lang="fi-FI" sz="4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</a:t>
            </a:r>
            <a:endParaRPr lang="fi-FI" sz="4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4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    </a:t>
            </a:r>
            <a:endParaRPr lang="fi-FI" sz="4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Onko voimayhtiöiden </a:t>
            </a:r>
            <a:endParaRPr lang="fi-FI" sz="4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omistajien tahto?</a:t>
            </a:r>
            <a:endParaRPr lang="fi-FI" sz="4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                                                    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4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4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Kuva: Jussi Leinonen</a:t>
            </a:r>
            <a:endParaRPr lang="fi-FI" sz="4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</a:t>
            </a:r>
            <a:endParaRPr lang="fi-FI" sz="1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</a:t>
            </a:r>
            <a:endParaRPr lang="fi-FI" sz="1400" b="0" strike="noStrike" spc="-1">
              <a:latin typeface="Arial"/>
            </a:endParaRPr>
          </a:p>
        </p:txBody>
      </p:sp>
      <p:sp>
        <p:nvSpPr>
          <p:cNvPr id="391" name="Vapaamuotoinen: Muoto 390"/>
          <p:cNvSpPr/>
          <p:nvPr/>
        </p:nvSpPr>
        <p:spPr>
          <a:xfrm>
            <a:off x="-181080" y="-1260360"/>
            <a:ext cx="9540720" cy="341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Sierilän hanke hukuttaisi yli 80 ha lisääntymisaluetta</a:t>
            </a:r>
            <a:br>
              <a:rPr sz="2800"/>
            </a:b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fi-FI" sz="2800" b="0" strike="noStrike" spc="-1">
              <a:latin typeface="Arial"/>
            </a:endParaRPr>
          </a:p>
        </p:txBody>
      </p:sp>
      <p:sp>
        <p:nvSpPr>
          <p:cNvPr id="392" name="Ellipsi 391"/>
          <p:cNvSpPr/>
          <p:nvPr/>
        </p:nvSpPr>
        <p:spPr>
          <a:xfrm>
            <a:off x="7380360" y="3284640"/>
            <a:ext cx="861480" cy="504360"/>
          </a:xfrm>
          <a:prstGeom prst="ellipse">
            <a:avLst/>
          </a:prstGeom>
          <a:noFill/>
          <a:ln w="38160">
            <a:solidFill>
              <a:srgbClr val="00B0F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Vapaamuotoinen: Muoto 392"/>
          <p:cNvSpPr/>
          <p:nvPr/>
        </p:nvSpPr>
        <p:spPr>
          <a:xfrm>
            <a:off x="6084360" y="922320"/>
            <a:ext cx="3600" cy="19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4" name="Kuva 393"/>
          <p:cNvPicPr/>
          <p:nvPr/>
        </p:nvPicPr>
        <p:blipFill>
          <a:blip r:embed="rId3"/>
          <a:stretch/>
        </p:blipFill>
        <p:spPr>
          <a:xfrm>
            <a:off x="720720" y="3530520"/>
            <a:ext cx="3454200" cy="2588760"/>
          </a:xfrm>
          <a:prstGeom prst="rect">
            <a:avLst/>
          </a:prstGeom>
          <a:ln w="0">
            <a:noFill/>
          </a:ln>
        </p:spPr>
      </p:pic>
      <p:pic>
        <p:nvPicPr>
          <p:cNvPr id="395" name="Kuva 394"/>
          <p:cNvPicPr/>
          <p:nvPr/>
        </p:nvPicPr>
        <p:blipFill>
          <a:blip r:embed="rId4"/>
          <a:stretch/>
        </p:blipFill>
        <p:spPr>
          <a:xfrm>
            <a:off x="4422600" y="4221000"/>
            <a:ext cx="4593960" cy="219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Vapaamuotoinen: Muoto 395"/>
          <p:cNvSpPr/>
          <p:nvPr/>
        </p:nvSpPr>
        <p:spPr>
          <a:xfrm>
            <a:off x="457200" y="-166680"/>
            <a:ext cx="8229240" cy="715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br>
              <a:rPr sz="2800"/>
            </a:b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Vanttauskoski</a:t>
            </a:r>
            <a:endParaRPr lang="fi-FI" sz="3200" b="0" strike="noStrike" spc="-1">
              <a:latin typeface="Arial"/>
            </a:endParaRPr>
          </a:p>
        </p:txBody>
      </p:sp>
      <p:sp>
        <p:nvSpPr>
          <p:cNvPr id="397" name="Vapaamuotoinen: Muoto 396"/>
          <p:cNvSpPr/>
          <p:nvPr/>
        </p:nvSpPr>
        <p:spPr>
          <a:xfrm>
            <a:off x="457200" y="784080"/>
            <a:ext cx="5265360" cy="534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Säännöstelypadon puolelle voisi saada virta-aluetta n. 4 ha ympäristövirtaamalla,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Joen puoliskon kunnostus, 9 ha, välipenkereen täydennys tai virtauksen ohjaus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Sierilän rakentaminen estäisi kunnostuksen</a:t>
            </a:r>
            <a:br>
              <a:rPr sz="2000"/>
            </a:b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i-FI" sz="2000" b="0" strike="noStrike" spc="-1">
              <a:latin typeface="Arial"/>
            </a:endParaRPr>
          </a:p>
        </p:txBody>
      </p:sp>
      <p:pic>
        <p:nvPicPr>
          <p:cNvPr id="398" name="Kuva 397"/>
          <p:cNvPicPr/>
          <p:nvPr/>
        </p:nvPicPr>
        <p:blipFill>
          <a:blip r:embed="rId2"/>
          <a:stretch/>
        </p:blipFill>
        <p:spPr>
          <a:xfrm>
            <a:off x="2879640" y="2832120"/>
            <a:ext cx="6143400" cy="3798360"/>
          </a:xfrm>
          <a:prstGeom prst="rect">
            <a:avLst/>
          </a:prstGeom>
          <a:ln w="0">
            <a:noFill/>
          </a:ln>
        </p:spPr>
      </p:pic>
      <p:sp>
        <p:nvSpPr>
          <p:cNvPr id="399" name="Vapaamuotoinen: Muoto 398"/>
          <p:cNvSpPr/>
          <p:nvPr/>
        </p:nvSpPr>
        <p:spPr>
          <a:xfrm>
            <a:off x="7238880" y="5392800"/>
            <a:ext cx="358560" cy="16920"/>
          </a:xfrm>
          <a:custGeom>
            <a:avLst/>
            <a:gdLst/>
            <a:ahLst/>
            <a:cxnLst/>
            <a:rect l="l" t="t" r="r" b="b"/>
            <a:pathLst>
              <a:path w="358218" h="18854">
                <a:moveTo>
                  <a:pt x="358218" y="18854"/>
                </a:moveTo>
                <a:lnTo>
                  <a:pt x="0" y="0"/>
                </a:lnTo>
              </a:path>
            </a:pathLst>
          </a:custGeom>
          <a:noFill/>
          <a:ln w="76320">
            <a:solidFill>
              <a:srgbClr val="0070C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0" name="Kuva 399"/>
          <p:cNvPicPr/>
          <p:nvPr/>
        </p:nvPicPr>
        <p:blipFill>
          <a:blip r:embed="rId3"/>
          <a:stretch/>
        </p:blipFill>
        <p:spPr>
          <a:xfrm>
            <a:off x="147600" y="3419640"/>
            <a:ext cx="2552400" cy="2010960"/>
          </a:xfrm>
          <a:prstGeom prst="rect">
            <a:avLst/>
          </a:prstGeom>
          <a:ln w="0">
            <a:noFill/>
          </a:ln>
        </p:spPr>
      </p:pic>
      <p:pic>
        <p:nvPicPr>
          <p:cNvPr id="401" name="Kuva 400"/>
          <p:cNvPicPr/>
          <p:nvPr/>
        </p:nvPicPr>
        <p:blipFill>
          <a:blip r:embed="rId4"/>
          <a:stretch/>
        </p:blipFill>
        <p:spPr>
          <a:xfrm>
            <a:off x="5641920" y="165240"/>
            <a:ext cx="3419280" cy="2565000"/>
          </a:xfrm>
          <a:prstGeom prst="rect">
            <a:avLst/>
          </a:prstGeom>
          <a:ln w="0">
            <a:noFill/>
          </a:ln>
        </p:spPr>
      </p:pic>
      <p:sp>
        <p:nvSpPr>
          <p:cNvPr id="402" name="Suora yhdysviiva 401"/>
          <p:cNvSpPr/>
          <p:nvPr/>
        </p:nvSpPr>
        <p:spPr>
          <a:xfrm>
            <a:off x="6300720" y="4581360"/>
            <a:ext cx="432000" cy="360360"/>
          </a:xfrm>
          <a:prstGeom prst="line">
            <a:avLst/>
          </a:prstGeom>
          <a:ln w="57240">
            <a:solidFill>
              <a:srgbClr val="7030A0"/>
            </a:solidFill>
            <a:prstDash val="sys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Vapaamuotoinen: Muoto 402"/>
          <p:cNvSpPr/>
          <p:nvPr/>
        </p:nvSpPr>
        <p:spPr>
          <a:xfrm>
            <a:off x="6410160" y="4437000"/>
            <a:ext cx="490320" cy="36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lang="fi-FI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Vapaamuotoinen: Muoto 403"/>
          <p:cNvSpPr/>
          <p:nvPr/>
        </p:nvSpPr>
        <p:spPr>
          <a:xfrm>
            <a:off x="4356000" y="220680"/>
            <a:ext cx="4787640" cy="42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Pirttikoski</a:t>
            </a:r>
            <a:br>
              <a:rPr sz="3200"/>
            </a:br>
            <a:r>
              <a:rPr lang="fi-FI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- </a:t>
            </a: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palautettuna 90 ha</a:t>
            </a:r>
            <a:endParaRPr lang="fi-FI" sz="2400" b="0" strike="noStrike" spc="-1">
              <a:latin typeface="Arial"/>
            </a:endParaRPr>
          </a:p>
        </p:txBody>
      </p:sp>
      <p:pic>
        <p:nvPicPr>
          <p:cNvPr id="405" name="Kuva 404"/>
          <p:cNvPicPr/>
          <p:nvPr/>
        </p:nvPicPr>
        <p:blipFill>
          <a:blip r:embed="rId3"/>
          <a:stretch/>
        </p:blipFill>
        <p:spPr>
          <a:xfrm>
            <a:off x="4648320" y="2347920"/>
            <a:ext cx="4038120" cy="3028680"/>
          </a:xfrm>
          <a:prstGeom prst="rect">
            <a:avLst/>
          </a:prstGeom>
          <a:ln w="0">
            <a:noFill/>
          </a:ln>
        </p:spPr>
      </p:pic>
      <p:pic>
        <p:nvPicPr>
          <p:cNvPr id="406" name="Kuva 405"/>
          <p:cNvPicPr/>
          <p:nvPr/>
        </p:nvPicPr>
        <p:blipFill>
          <a:blip r:embed="rId4"/>
          <a:stretch/>
        </p:blipFill>
        <p:spPr>
          <a:xfrm>
            <a:off x="4648320" y="1165320"/>
            <a:ext cx="4306320" cy="5532120"/>
          </a:xfrm>
          <a:prstGeom prst="rect">
            <a:avLst/>
          </a:prstGeom>
          <a:ln w="0">
            <a:noFill/>
          </a:ln>
        </p:spPr>
      </p:pic>
      <p:pic>
        <p:nvPicPr>
          <p:cNvPr id="407" name="Kuva 406"/>
          <p:cNvPicPr/>
          <p:nvPr/>
        </p:nvPicPr>
        <p:blipFill>
          <a:blip r:embed="rId5"/>
          <a:stretch/>
        </p:blipFill>
        <p:spPr>
          <a:xfrm>
            <a:off x="2565360" y="4390920"/>
            <a:ext cx="1914120" cy="1715760"/>
          </a:xfrm>
          <a:prstGeom prst="rect">
            <a:avLst/>
          </a:prstGeom>
          <a:ln w="9360">
            <a:solidFill>
              <a:srgbClr val="3465A4"/>
            </a:solidFill>
            <a:round/>
          </a:ln>
        </p:spPr>
      </p:pic>
      <p:sp>
        <p:nvSpPr>
          <p:cNvPr id="408" name="Vapaamuotoinen: Muoto 407"/>
          <p:cNvSpPr/>
          <p:nvPr/>
        </p:nvSpPr>
        <p:spPr>
          <a:xfrm>
            <a:off x="108000" y="1165320"/>
            <a:ext cx="2474640" cy="452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Monimuotoinen uoma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Olisi hieno retkeily- ja kalastus-alue Auttikönkään          lähellä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</a:t>
            </a:r>
            <a:endParaRPr lang="fi-FI" sz="2000" b="0" strike="noStrike" spc="-1">
              <a:latin typeface="Arial"/>
            </a:endParaRPr>
          </a:p>
        </p:txBody>
      </p:sp>
      <p:pic>
        <p:nvPicPr>
          <p:cNvPr id="409" name="Kuva 408"/>
          <p:cNvPicPr/>
          <p:nvPr/>
        </p:nvPicPr>
        <p:blipFill>
          <a:blip r:embed="rId6"/>
          <a:stretch/>
        </p:blipFill>
        <p:spPr>
          <a:xfrm>
            <a:off x="1096920" y="1428840"/>
            <a:ext cx="3035160" cy="2274480"/>
          </a:xfrm>
          <a:prstGeom prst="rect">
            <a:avLst/>
          </a:prstGeom>
          <a:ln w="0">
            <a:noFill/>
          </a:ln>
        </p:spPr>
      </p:pic>
      <p:sp>
        <p:nvSpPr>
          <p:cNvPr id="410" name="Vapaamuotoinen: Muoto 409"/>
          <p:cNvSpPr/>
          <p:nvPr/>
        </p:nvSpPr>
        <p:spPr>
          <a:xfrm>
            <a:off x="3046320" y="6300720"/>
            <a:ext cx="991800" cy="36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Auttijoki</a:t>
            </a:r>
            <a:endParaRPr lang="fi-FI" sz="1800" b="0" strike="noStrike" spc="-1">
              <a:latin typeface="Arial"/>
            </a:endParaRPr>
          </a:p>
        </p:txBody>
      </p:sp>
      <p:sp>
        <p:nvSpPr>
          <p:cNvPr id="411" name="Vapaamuotoinen: Muoto 410"/>
          <p:cNvSpPr/>
          <p:nvPr/>
        </p:nvSpPr>
        <p:spPr>
          <a:xfrm>
            <a:off x="1189080" y="3754440"/>
            <a:ext cx="3033360" cy="36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Pirttikoski tulvalla 2020</a:t>
            </a:r>
            <a:endParaRPr lang="fi-FI" sz="1800" b="0" strike="noStrike" spc="-1">
              <a:latin typeface="Arial"/>
            </a:endParaRPr>
          </a:p>
        </p:txBody>
      </p:sp>
      <p:sp>
        <p:nvSpPr>
          <p:cNvPr id="412" name="Suora yhdysviiva 411"/>
          <p:cNvSpPr/>
          <p:nvPr/>
        </p:nvSpPr>
        <p:spPr>
          <a:xfrm flipH="1" flipV="1">
            <a:off x="3246480" y="5946480"/>
            <a:ext cx="179280" cy="36036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Vapaamuotoinen: Muoto 412"/>
          <p:cNvSpPr/>
          <p:nvPr/>
        </p:nvSpPr>
        <p:spPr>
          <a:xfrm>
            <a:off x="457200" y="189000"/>
            <a:ext cx="8229240" cy="151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Pirttikoskea ohijuoksutuksella ja sen jälkeen</a:t>
            </a:r>
            <a:br>
              <a:rPr sz="2400"/>
            </a:br>
            <a:br>
              <a:rPr sz="2400"/>
            </a:br>
            <a:r>
              <a:rPr lang="fi-FI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Ohijuoksutus on koskinäytös, muulloin kuiva</a:t>
            </a:r>
            <a:br>
              <a:rPr sz="2400"/>
            </a:b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- Tarvitaan jatkuva ympäristövirtaama</a:t>
            </a:r>
            <a:endParaRPr lang="fi-FI" sz="2400" b="0" strike="noStrike" spc="-1">
              <a:latin typeface="Arial"/>
            </a:endParaRPr>
          </a:p>
        </p:txBody>
      </p:sp>
      <p:pic>
        <p:nvPicPr>
          <p:cNvPr id="414" name="Kuva 413"/>
          <p:cNvPicPr/>
          <p:nvPr/>
        </p:nvPicPr>
        <p:blipFill>
          <a:blip r:embed="rId3"/>
          <a:stretch/>
        </p:blipFill>
        <p:spPr>
          <a:xfrm>
            <a:off x="4932360" y="1990800"/>
            <a:ext cx="4038120" cy="3028680"/>
          </a:xfrm>
          <a:prstGeom prst="rect">
            <a:avLst/>
          </a:prstGeom>
          <a:ln w="0">
            <a:noFill/>
          </a:ln>
        </p:spPr>
      </p:pic>
      <p:pic>
        <p:nvPicPr>
          <p:cNvPr id="415" name="Kuva 414"/>
          <p:cNvPicPr/>
          <p:nvPr/>
        </p:nvPicPr>
        <p:blipFill>
          <a:blip r:embed="rId4"/>
          <a:stretch/>
        </p:blipFill>
        <p:spPr>
          <a:xfrm>
            <a:off x="539640" y="1995480"/>
            <a:ext cx="4213080" cy="3028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Vapaamuotoinen: Muoto 415"/>
          <p:cNvSpPr/>
          <p:nvPr/>
        </p:nvSpPr>
        <p:spPr>
          <a:xfrm>
            <a:off x="378000" y="-68400"/>
            <a:ext cx="8229240" cy="93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Seitakorva</a:t>
            </a:r>
            <a:endParaRPr lang="fi-FI" sz="3200" b="0" strike="noStrike" spc="-1">
              <a:latin typeface="Arial"/>
            </a:endParaRPr>
          </a:p>
        </p:txBody>
      </p:sp>
      <p:sp>
        <p:nvSpPr>
          <p:cNvPr id="417" name="Vapaamuotoinen: Muoto 416"/>
          <p:cNvSpPr/>
          <p:nvPr/>
        </p:nvSpPr>
        <p:spPr>
          <a:xfrm>
            <a:off x="457200" y="765000"/>
            <a:ext cx="4038120" cy="5360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Koskea 14 ha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Ohitusuomat voimala-säännöstelypato 850 m,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yläosa 1,2 km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Kaloilla pääsy voimalalta ja kosken kautta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Mahdollistavat yhteyden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Ylä-Kemijoelle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i-FI" sz="2000" b="0" strike="noStrike" spc="-1">
              <a:latin typeface="Arial"/>
            </a:endParaRPr>
          </a:p>
        </p:txBody>
      </p:sp>
      <p:pic>
        <p:nvPicPr>
          <p:cNvPr id="418" name="Kuva 417"/>
          <p:cNvPicPr/>
          <p:nvPr/>
        </p:nvPicPr>
        <p:blipFill>
          <a:blip r:embed="rId3"/>
          <a:stretch/>
        </p:blipFill>
        <p:spPr>
          <a:xfrm>
            <a:off x="6072120" y="1600200"/>
            <a:ext cx="1190160" cy="891720"/>
          </a:xfrm>
          <a:prstGeom prst="rect">
            <a:avLst/>
          </a:prstGeom>
          <a:ln w="0">
            <a:noFill/>
          </a:ln>
        </p:spPr>
      </p:pic>
      <p:pic>
        <p:nvPicPr>
          <p:cNvPr id="419" name="Kuva 418"/>
          <p:cNvPicPr/>
          <p:nvPr/>
        </p:nvPicPr>
        <p:blipFill>
          <a:blip r:embed="rId4"/>
          <a:stretch/>
        </p:blipFill>
        <p:spPr>
          <a:xfrm>
            <a:off x="4294080" y="476280"/>
            <a:ext cx="4512960" cy="6181200"/>
          </a:xfrm>
          <a:prstGeom prst="rect">
            <a:avLst/>
          </a:prstGeom>
          <a:ln w="0">
            <a:noFill/>
          </a:ln>
        </p:spPr>
      </p:pic>
      <p:pic>
        <p:nvPicPr>
          <p:cNvPr id="420" name="Kuva 419"/>
          <p:cNvPicPr/>
          <p:nvPr/>
        </p:nvPicPr>
        <p:blipFill>
          <a:blip r:embed="rId5"/>
          <a:stretch/>
        </p:blipFill>
        <p:spPr>
          <a:xfrm>
            <a:off x="399960" y="3780000"/>
            <a:ext cx="3836880" cy="287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Vapaamuotoinen: Muoto 420"/>
          <p:cNvSpPr/>
          <p:nvPr/>
        </p:nvSpPr>
        <p:spPr>
          <a:xfrm>
            <a:off x="457200" y="0"/>
            <a:ext cx="8229240" cy="89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62"/>
              </a:spcBef>
              <a:spcAft>
                <a:spcPts val="16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Kitinen : </a:t>
            </a:r>
            <a:r>
              <a:rPr lang="fi-FI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Kokkosniva</a:t>
            </a:r>
            <a:endParaRPr lang="fi-FI" sz="3600" b="0" strike="noStrike" spc="-1">
              <a:latin typeface="Arial"/>
            </a:endParaRPr>
          </a:p>
        </p:txBody>
      </p:sp>
      <p:sp>
        <p:nvSpPr>
          <p:cNvPr id="422" name="Suorakulmio 421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Vapaamuotoinen: Muoto 422"/>
          <p:cNvSpPr/>
          <p:nvPr/>
        </p:nvSpPr>
        <p:spPr>
          <a:xfrm>
            <a:off x="4608360" y="1600200"/>
            <a:ext cx="4038480" cy="452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862"/>
              </a:spcBef>
              <a:spcAft>
                <a:spcPts val="162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11,5 m</a:t>
            </a: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62"/>
              </a:spcBef>
              <a:spcAft>
                <a:spcPts val="162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Ohitusuoma 500 m, kaltevuus 2,3 %</a:t>
            </a: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62"/>
              </a:spcBef>
              <a:spcAft>
                <a:spcPts val="162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Yhteys kuivauomasta alakanavaan</a:t>
            </a: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62"/>
              </a:spcBef>
              <a:spcAft>
                <a:spcPts val="162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Koskea saadaan vesitetyksi ympäristövirtaamalla</a:t>
            </a: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62"/>
              </a:spcBef>
              <a:spcAft>
                <a:spcPts val="162"/>
              </a:spcAft>
              <a:buNone/>
              <a:tabLst>
                <a:tab pos="0" algn="l"/>
              </a:tabLst>
            </a:pPr>
            <a:r>
              <a:rPr lang="fi-FI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4 ha, vaatii kosken muotoilua</a:t>
            </a:r>
            <a:endParaRPr lang="fi-FI" sz="2800" b="0" strike="noStrike" spc="-1">
              <a:latin typeface="Arial"/>
            </a:endParaRPr>
          </a:p>
        </p:txBody>
      </p:sp>
      <p:pic>
        <p:nvPicPr>
          <p:cNvPr id="424" name="Kuva 423"/>
          <p:cNvPicPr/>
          <p:nvPr/>
        </p:nvPicPr>
        <p:blipFill>
          <a:blip r:embed="rId2"/>
          <a:stretch/>
        </p:blipFill>
        <p:spPr>
          <a:xfrm>
            <a:off x="1619280" y="3419640"/>
            <a:ext cx="2560320" cy="3258720"/>
          </a:xfrm>
          <a:prstGeom prst="rect">
            <a:avLst/>
          </a:prstGeom>
          <a:ln w="0">
            <a:noFill/>
          </a:ln>
        </p:spPr>
      </p:pic>
      <p:pic>
        <p:nvPicPr>
          <p:cNvPr id="425" name="Kuva 424"/>
          <p:cNvPicPr/>
          <p:nvPr/>
        </p:nvPicPr>
        <p:blipFill>
          <a:blip r:embed="rId3">
            <a:lum bright="15000"/>
          </a:blip>
          <a:stretch/>
        </p:blipFill>
        <p:spPr>
          <a:xfrm>
            <a:off x="1320840" y="1079640"/>
            <a:ext cx="2879280" cy="216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6840" y="21960"/>
            <a:ext cx="8224560" cy="1129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899640" y="1152000"/>
            <a:ext cx="6721200" cy="3798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Useita ohitusuomamahdollisuuksia</a:t>
            </a:r>
            <a:endParaRPr lang="fi-FI" sz="2200" b="0" strike="noStrike" spc="-1">
              <a:latin typeface="Arial"/>
            </a:endParaRPr>
          </a:p>
        </p:txBody>
      </p:sp>
      <p:pic>
        <p:nvPicPr>
          <p:cNvPr id="428" name="Kuva 427"/>
          <p:cNvPicPr/>
          <p:nvPr/>
        </p:nvPicPr>
        <p:blipFill>
          <a:blip r:embed="rId2"/>
          <a:stretch/>
        </p:blipFill>
        <p:spPr>
          <a:xfrm>
            <a:off x="1979640" y="1698480"/>
            <a:ext cx="4919400" cy="460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-1384200" y="301680"/>
            <a:ext cx="822420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fi-FI" sz="3200" b="0" strike="noStrike" spc="-1">
                <a:solidFill>
                  <a:srgbClr val="000000"/>
                </a:solidFill>
                <a:latin typeface="Arial"/>
              </a:rPr>
              <a:t>Kurkiaska- Porttikoski</a:t>
            </a:r>
            <a:endParaRPr lang="fi-FI" sz="3200" b="0" strike="noStrike" spc="-1"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498600" y="1258920"/>
            <a:ext cx="7960680" cy="48603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- Ohitusuoma padolle ja voimalalle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- Porttikoskea olisi palautettavissa  30 ha </a:t>
            </a:r>
            <a:endParaRPr lang="fi-FI" sz="2200" b="0" strike="noStrike" spc="-1">
              <a:latin typeface="Arial"/>
            </a:endParaRPr>
          </a:p>
        </p:txBody>
      </p:sp>
      <p:pic>
        <p:nvPicPr>
          <p:cNvPr id="431" name="Kuva 430"/>
          <p:cNvPicPr/>
          <p:nvPr/>
        </p:nvPicPr>
        <p:blipFill>
          <a:blip r:embed="rId2"/>
          <a:stretch/>
        </p:blipFill>
        <p:spPr>
          <a:xfrm>
            <a:off x="1619280" y="2340000"/>
            <a:ext cx="2700000" cy="4165200"/>
          </a:xfrm>
          <a:prstGeom prst="rect">
            <a:avLst/>
          </a:prstGeom>
          <a:ln w="0">
            <a:noFill/>
          </a:ln>
        </p:spPr>
      </p:pic>
      <p:pic>
        <p:nvPicPr>
          <p:cNvPr id="432" name="Kuva 431"/>
          <p:cNvPicPr/>
          <p:nvPr/>
        </p:nvPicPr>
        <p:blipFill>
          <a:blip r:embed="rId3"/>
          <a:stretch/>
        </p:blipFill>
        <p:spPr>
          <a:xfrm>
            <a:off x="4527720" y="2340000"/>
            <a:ext cx="3931560" cy="3614400"/>
          </a:xfrm>
          <a:prstGeom prst="rect">
            <a:avLst/>
          </a:prstGeom>
          <a:ln w="0">
            <a:noFill/>
          </a:ln>
        </p:spPr>
      </p:pic>
      <p:pic>
        <p:nvPicPr>
          <p:cNvPr id="433" name="Kuva 432"/>
          <p:cNvPicPr/>
          <p:nvPr/>
        </p:nvPicPr>
        <p:blipFill>
          <a:blip r:embed="rId4"/>
          <a:stretch/>
        </p:blipFill>
        <p:spPr>
          <a:xfrm>
            <a:off x="5940360" y="504720"/>
            <a:ext cx="3060360" cy="165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Vapaamuotoinen: Muoto 433"/>
          <p:cNvSpPr/>
          <p:nvPr/>
        </p:nvSpPr>
        <p:spPr>
          <a:xfrm>
            <a:off x="108000" y="-179280"/>
            <a:ext cx="8927640" cy="144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Lohen poikasuoton mahdollisuuksia Kemijoella</a:t>
            </a:r>
            <a:br>
              <a:rPr sz="2800"/>
            </a:b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i-FI" sz="2800" b="0" strike="noStrike" spc="-1">
              <a:latin typeface="Arial"/>
            </a:endParaRPr>
          </a:p>
        </p:txBody>
      </p:sp>
      <p:sp>
        <p:nvSpPr>
          <p:cNvPr id="435" name="Vapaamuotoinen: Muoto 434"/>
          <p:cNvSpPr/>
          <p:nvPr/>
        </p:nvSpPr>
        <p:spPr>
          <a:xfrm>
            <a:off x="457200" y="539640"/>
            <a:ext cx="8578440" cy="573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Kemijoen pääuoma ja Raudanjoki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Koskialueita muodostuu vanhoihin uomiin n. 350 ha virtaamilla 20-40 m</a:t>
            </a:r>
            <a:r>
              <a:rPr lang="fi-FI" sz="18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/s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Näiden poikastuotanto voisi olla 123 000 smolttia/v (345 kpl/ha, ICES 2014)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Mikä voisi olla maksimituotanto parhailla poikastiheyksillä?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Ohitusuomia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yht. 26 km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Leveydellä 10 m pinta-ala 26 ha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Smolttituotto 50 000 kpl/v (2000 /ha, arvio ohitusuomille)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Uusia Kemijoen sivuhaaroja 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johtamalla virtaus sivuvesistöihin, 38 km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Keskimääräisen tuotantoalan leveydellä 5 m pinta-ala 19 ha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6500 smolttia/v  (345 kpl/ha)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Yhteensä 177 500 smolttia/v, mikä on  27 % lohen ja taimenen velvoiteistutuksista (yht. 660 000 kpl/v)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Lisäksi tuotanto  jokialueilta: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Ounasjoki, Sierilän osuus, Raudanjoki 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ym. ja koko </a:t>
            </a: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Ylä-Kemijoki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- Riittävä kutukalamäärä vaatii tehokkaasti toimivia, todennäköisesti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2 tai useampia nousureittejä kuhunkin voimalaitokseen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- Smolttien ja kuteneiden kalojen alasvaellusratkaisut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- Poikastuotannon palautus koko jokialueelle - ympäristövirtaamat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Vapaamuotoinen: Muoto 265"/>
          <p:cNvSpPr/>
          <p:nvPr/>
        </p:nvSpPr>
        <p:spPr>
          <a:xfrm>
            <a:off x="-108000" y="0"/>
            <a:ext cx="9359640" cy="105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Julkaisuja kaupunkipuron tutkimuksista</a:t>
            </a:r>
            <a:endParaRPr lang="fi-FI" sz="2800" b="0" strike="noStrike" spc="-1">
              <a:latin typeface="Arial"/>
            </a:endParaRPr>
          </a:p>
        </p:txBody>
      </p:sp>
      <p:sp>
        <p:nvSpPr>
          <p:cNvPr id="267" name="Vapaamuotoinen: Muoto 266"/>
          <p:cNvSpPr/>
          <p:nvPr/>
        </p:nvSpPr>
        <p:spPr>
          <a:xfrm>
            <a:off x="0" y="1197000"/>
            <a:ext cx="5579640" cy="49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Clr>
                <a:srgbClr val="33333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600" b="1" strike="noStrike" spc="-1">
                <a:solidFill>
                  <a:srgbClr val="333333"/>
                </a:solidFill>
                <a:latin typeface="Arial"/>
                <a:ea typeface="DejaVu Sans"/>
              </a:rPr>
              <a:t>Suomen ympäristökeskuksen raportteja 19 / 2022</a:t>
            </a:r>
            <a:br>
              <a:rPr sz="1600"/>
            </a:br>
            <a:r>
              <a:rPr lang="fi-FI" sz="16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Luonnonmukainen elinympäristö ekologisena kompensaationa virtavesissä – Imatran kaupunkipuron suunnittelu, toteutus ja seuranta</a:t>
            </a: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Clr>
                <a:srgbClr val="111111"/>
              </a:buClr>
              <a:buFont typeface="Roboto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en-US" sz="1600" b="1" strike="noStrike" spc="-1">
                <a:solidFill>
                  <a:srgbClr val="111111"/>
                </a:solidFill>
                <a:latin typeface="Roboto"/>
                <a:ea typeface="DejaVu Sans"/>
              </a:rPr>
              <a:t>Journal of Ecohydraulics</a:t>
            </a: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111111"/>
                </a:solidFill>
                <a:latin typeface="Roboto"/>
                <a:ea typeface="DejaVu Sans"/>
              </a:rPr>
              <a:t>       Jormola J., Haapala A., Leinonen K., Tapaninen</a:t>
            </a: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111111"/>
                </a:solidFill>
                <a:latin typeface="Roboto"/>
                <a:ea typeface="DejaVu Sans"/>
              </a:rPr>
              <a:t>      M.,Vähänäkki P., Koljonen S. 2022</a:t>
            </a: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111111"/>
                </a:solidFill>
                <a:latin typeface="Roboto"/>
                <a:ea typeface="DejaVu Sans"/>
              </a:rPr>
              <a:t>       Performance of constructed fish</a:t>
            </a: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111111"/>
                </a:solidFill>
                <a:latin typeface="Roboto"/>
                <a:ea typeface="DejaVu Sans"/>
              </a:rPr>
              <a:t>      spawning and rearing channels –</a:t>
            </a: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111111"/>
                </a:solidFill>
                <a:latin typeface="Roboto"/>
                <a:ea typeface="DejaVu Sans"/>
              </a:rPr>
              <a:t>      development of the Imatra City Brook in Finland</a:t>
            </a: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555555"/>
                </a:solidFill>
                <a:latin typeface="Roboto"/>
                <a:ea typeface="DejaVu Sans"/>
              </a:rPr>
              <a:t>      DOI:</a:t>
            </a:r>
            <a:r>
              <a:rPr lang="en-US" sz="1600" b="0" u="sng" strike="noStrike" spc="-1">
                <a:solidFill>
                  <a:srgbClr val="0000FF"/>
                </a:solidFill>
                <a:uFillTx/>
                <a:latin typeface="inherit"/>
                <a:ea typeface="DejaVu Sans"/>
                <a:hlinkClick r:id="rId3"/>
              </a:rPr>
              <a:t>10.1080/24705357.2022.2090456</a:t>
            </a: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br>
              <a:rPr sz="2800"/>
            </a:br>
            <a:endParaRPr lang="fi-FI" sz="2800" b="0" strike="noStrike" spc="-1">
              <a:latin typeface="Arial"/>
            </a:endParaRPr>
          </a:p>
        </p:txBody>
      </p:sp>
      <p:pic>
        <p:nvPicPr>
          <p:cNvPr id="268" name="Kuva 267"/>
          <p:cNvPicPr/>
          <p:nvPr/>
        </p:nvPicPr>
        <p:blipFill>
          <a:blip r:embed="rId4"/>
          <a:stretch/>
        </p:blipFill>
        <p:spPr>
          <a:xfrm>
            <a:off x="5472000" y="1197000"/>
            <a:ext cx="3601800" cy="469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Vapaamuotoinen: Muoto 435"/>
          <p:cNvSpPr/>
          <p:nvPr/>
        </p:nvSpPr>
        <p:spPr>
          <a:xfrm>
            <a:off x="395280" y="274680"/>
            <a:ext cx="8291160" cy="921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Johtopäätöksiä</a:t>
            </a:r>
            <a:endParaRPr lang="fi-FI" sz="3200" b="0" strike="noStrike" spc="-1">
              <a:latin typeface="Arial"/>
            </a:endParaRPr>
          </a:p>
        </p:txBody>
      </p:sp>
      <p:sp>
        <p:nvSpPr>
          <p:cNvPr id="437" name="Vapaamuotoinen: Muoto 436"/>
          <p:cNvSpPr/>
          <p:nvPr/>
        </p:nvSpPr>
        <p:spPr>
          <a:xfrm>
            <a:off x="395280" y="1413000"/>
            <a:ext cx="8291160" cy="4812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Lohen ja muiden vaelluskalakantojen palauttaminen on mahdollista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Ympäristölupiin tarvitaan myös ympäristövirtaamat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Kalatiet tulisi toteuttaa ohitusuomina - ekologinen jatkumo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Hyviä poikastuoton mahdollisuuksia ohitusuomissa ja vesitettävissä koskissa – EU:n  biodiversitettilain mukaisia toimenpiteitä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Luonnonsuojelulain uudistuksen mukaista ekologista kompensaatiota: Koskien (osittainen) ennallistus ympäristövirtaamilla, haittojen lievennys ohitusuomilla, kompensaatio samalla valuma-alueella (uudet sivuhaarat)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Sierilän hanke tuhoaisi yli 80 ha valmista lisääntymisaluetta Kemijoella – vastoin kaikkien tahojen tavoitteita lohen palauttamisesta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Vapaamuotoinen: Muoto 268"/>
          <p:cNvSpPr/>
          <p:nvPr/>
        </p:nvSpPr>
        <p:spPr>
          <a:xfrm>
            <a:off x="457200" y="189000"/>
            <a:ext cx="8507160" cy="100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Luonnonmukaisilla ohitusuomilla vaellusyhteys kaikille lajeille</a:t>
            </a:r>
            <a:br>
              <a:rPr sz="3200"/>
            </a:br>
            <a:r>
              <a:rPr lang="fi-FI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i-FI" sz="3200" b="0" strike="noStrike" spc="-1">
              <a:latin typeface="Arial"/>
            </a:endParaRPr>
          </a:p>
        </p:txBody>
      </p:sp>
      <p:sp>
        <p:nvSpPr>
          <p:cNvPr id="270" name="Vapaamuotoinen: Muoto 269"/>
          <p:cNvSpPr/>
          <p:nvPr/>
        </p:nvSpPr>
        <p:spPr>
          <a:xfrm>
            <a:off x="457200" y="1052640"/>
            <a:ext cx="8578440" cy="5073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Kissakoski</a:t>
            </a: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, Hirvensalmi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Pituus 150 m, kaltevuus 3,3 % , alapää käännetty voimalan alle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Myös heikosti uivat kalalajit kuten siika pystyy käyttämään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Videoseuranta: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17 000 kalaa, 10 kalalajia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http://www.kymijoenvesijaymparisto.fi/wp-content/uploads/2014/05/Kissakoski-2017.pdf</a:t>
            </a: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</p:txBody>
      </p:sp>
      <p:pic>
        <p:nvPicPr>
          <p:cNvPr id="271" name="Kuva 270"/>
          <p:cNvPicPr/>
          <p:nvPr/>
        </p:nvPicPr>
        <p:blipFill>
          <a:blip r:embed="rId2"/>
          <a:stretch/>
        </p:blipFill>
        <p:spPr>
          <a:xfrm>
            <a:off x="3995640" y="2205000"/>
            <a:ext cx="4479840" cy="2989080"/>
          </a:xfrm>
          <a:prstGeom prst="rect">
            <a:avLst/>
          </a:prstGeom>
          <a:ln w="0">
            <a:noFill/>
          </a:ln>
        </p:spPr>
      </p:pic>
      <p:pic>
        <p:nvPicPr>
          <p:cNvPr id="272" name="Kuva 271"/>
          <p:cNvPicPr/>
          <p:nvPr/>
        </p:nvPicPr>
        <p:blipFill>
          <a:blip r:embed="rId3"/>
          <a:stretch/>
        </p:blipFill>
        <p:spPr>
          <a:xfrm>
            <a:off x="1042920" y="3230640"/>
            <a:ext cx="2785680" cy="1963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Kuva 272"/>
          <p:cNvPicPr/>
          <p:nvPr/>
        </p:nvPicPr>
        <p:blipFill>
          <a:blip r:embed="rId2"/>
          <a:stretch/>
        </p:blipFill>
        <p:spPr>
          <a:xfrm>
            <a:off x="1079640" y="2519280"/>
            <a:ext cx="7233840" cy="4043160"/>
          </a:xfrm>
          <a:prstGeom prst="rect">
            <a:avLst/>
          </a:prstGeom>
          <a:ln w="0">
            <a:noFill/>
          </a:ln>
        </p:spPr>
      </p:pic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-360" y="178920"/>
            <a:ext cx="9180000" cy="520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</a:rPr>
              <a:t>Eurajoen Pappilankosken luonnonmukainen kalatie</a:t>
            </a:r>
            <a:endParaRPr lang="fi-FI" sz="28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495000" y="720720"/>
            <a:ext cx="8505360" cy="54003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- Aluksi siika nousi vain puoleen väliin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- Yläpään kynnyksiä loivennettiin 2019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- Nyt siika nousee, poikasia todettu yläpuolella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</a:rPr>
              <a:t>- Syksyisin järjestetään vaellustapahtumia      </a:t>
            </a:r>
            <a:r>
              <a:rPr lang="fi-FI" sz="1600" b="0" strike="noStrike" spc="-1">
                <a:solidFill>
                  <a:srgbClr val="000000"/>
                </a:solidFill>
                <a:latin typeface="Arial"/>
              </a:rPr>
              <a:t>Kuva: Harri Numminen</a:t>
            </a:r>
            <a:endParaRPr lang="fi-FI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Vapaamuotoinen: Muoto 275"/>
          <p:cNvSpPr/>
          <p:nvPr/>
        </p:nvSpPr>
        <p:spPr>
          <a:xfrm>
            <a:off x="179280" y="189000"/>
            <a:ext cx="8964360" cy="109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Vaellusyhteydet luonnonmukaisilla ohitusuomilla</a:t>
            </a:r>
            <a:br>
              <a:rPr sz="2800"/>
            </a:br>
            <a:r>
              <a:rPr lang="fi-FI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Biron,  Gave de Pau/Ousse- joki, Ranska</a:t>
            </a:r>
            <a:endParaRPr lang="fi-FI" sz="2400" b="0" strike="noStrike" spc="-1">
              <a:latin typeface="Arial"/>
            </a:endParaRPr>
          </a:p>
        </p:txBody>
      </p:sp>
      <p:sp>
        <p:nvSpPr>
          <p:cNvPr id="277" name="Vapaamuotoinen: Muoto 276"/>
          <p:cNvSpPr/>
          <p:nvPr/>
        </p:nvSpPr>
        <p:spPr>
          <a:xfrm>
            <a:off x="544680" y="1079640"/>
            <a:ext cx="4633560" cy="422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Suunnittelu ja seuranta: Michel Larinier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Ohitusuoma 5 m</a:t>
            </a:r>
            <a:r>
              <a:rPr lang="fi-FI" sz="18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/s  (joessa 80 m</a:t>
            </a:r>
            <a:r>
              <a:rPr lang="fi-FI" sz="18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/s)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Ei teknisiä rakenteita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Telemetriakoe Atlantin lohella: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Kaikki tutkimuskalat löysivät ja nousivat eli toimivuus 100 %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Myös koskimelontaa</a:t>
            </a:r>
            <a:endParaRPr lang="fi-FI" sz="1800" b="0" strike="noStrike" spc="-1">
              <a:latin typeface="Arial"/>
            </a:endParaRPr>
          </a:p>
        </p:txBody>
      </p:sp>
      <p:pic>
        <p:nvPicPr>
          <p:cNvPr id="278" name="Kuva 277"/>
          <p:cNvPicPr/>
          <p:nvPr/>
        </p:nvPicPr>
        <p:blipFill>
          <a:blip r:embed="rId2"/>
          <a:stretch/>
        </p:blipFill>
        <p:spPr>
          <a:xfrm>
            <a:off x="5175360" y="4092480"/>
            <a:ext cx="3563640" cy="2673000"/>
          </a:xfrm>
          <a:prstGeom prst="rect">
            <a:avLst/>
          </a:prstGeom>
          <a:ln w="0">
            <a:noFill/>
          </a:ln>
        </p:spPr>
      </p:pic>
      <p:pic>
        <p:nvPicPr>
          <p:cNvPr id="279" name="Kuva 278"/>
          <p:cNvPicPr/>
          <p:nvPr/>
        </p:nvPicPr>
        <p:blipFill>
          <a:blip r:embed="rId3"/>
          <a:stretch/>
        </p:blipFill>
        <p:spPr>
          <a:xfrm>
            <a:off x="5175360" y="1359000"/>
            <a:ext cx="3563640" cy="2673000"/>
          </a:xfrm>
          <a:prstGeom prst="rect">
            <a:avLst/>
          </a:prstGeom>
          <a:ln w="0">
            <a:noFill/>
          </a:ln>
        </p:spPr>
      </p:pic>
      <p:pic>
        <p:nvPicPr>
          <p:cNvPr id="280" name="Kuva 279"/>
          <p:cNvPicPr/>
          <p:nvPr/>
        </p:nvPicPr>
        <p:blipFill>
          <a:blip r:embed="rId4"/>
          <a:stretch/>
        </p:blipFill>
        <p:spPr>
          <a:xfrm>
            <a:off x="539640" y="3444840"/>
            <a:ext cx="4427280" cy="3320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Vapaamuotoinen: Muoto 280"/>
          <p:cNvSpPr/>
          <p:nvPr/>
        </p:nvSpPr>
        <p:spPr>
          <a:xfrm>
            <a:off x="179280" y="-452520"/>
            <a:ext cx="9078840" cy="2441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Keski-Eurooppa - Rein </a:t>
            </a:r>
            <a:br>
              <a:rPr sz="2800"/>
            </a:br>
            <a:endParaRPr lang="fi-FI" sz="2800" b="0" strike="noStrike" spc="-1">
              <a:latin typeface="Arial"/>
            </a:endParaRPr>
          </a:p>
        </p:txBody>
      </p:sp>
      <p:sp>
        <p:nvSpPr>
          <p:cNvPr id="282" name="Vapaamuotoinen: Muoto 281"/>
          <p:cNvSpPr/>
          <p:nvPr/>
        </p:nvSpPr>
        <p:spPr>
          <a:xfrm>
            <a:off x="457200" y="981000"/>
            <a:ext cx="2914200" cy="561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Rheinfelden</a:t>
            </a: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2012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Poikastuotantouoma 0,9 km, leveys 50 m, virtaama 10-16 m</a:t>
            </a:r>
            <a:r>
              <a:rPr lang="fi-FI" sz="20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/s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Pinta-ala 5 ha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Keskikaltevuus 1 %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Seuranta 2016-17: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46 000 kalaa, 34 lajia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Tekninen kalatie voimalan vieressä 3300 kalaa, 25 lajia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</a:t>
            </a:r>
            <a:r>
              <a:rPr lang="fi-FI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</a:t>
            </a:r>
            <a:endParaRPr lang="fi-FI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1600" b="0" strike="noStrike" spc="-1">
              <a:latin typeface="Arial"/>
            </a:endParaRPr>
          </a:p>
        </p:txBody>
      </p:sp>
      <p:pic>
        <p:nvPicPr>
          <p:cNvPr id="283" name="Kuva 282"/>
          <p:cNvPicPr/>
          <p:nvPr/>
        </p:nvPicPr>
        <p:blipFill>
          <a:blip r:embed="rId3"/>
          <a:stretch/>
        </p:blipFill>
        <p:spPr>
          <a:xfrm>
            <a:off x="3908520" y="4794120"/>
            <a:ext cx="3173040" cy="1984320"/>
          </a:xfrm>
          <a:prstGeom prst="rect">
            <a:avLst/>
          </a:prstGeom>
          <a:ln w="0">
            <a:noFill/>
          </a:ln>
        </p:spPr>
      </p:pic>
      <p:sp>
        <p:nvSpPr>
          <p:cNvPr id="284" name="Vapaamuotoinen: Muoto 283"/>
          <p:cNvSpPr/>
          <p:nvPr/>
        </p:nvSpPr>
        <p:spPr>
          <a:xfrm>
            <a:off x="4067280" y="1600200"/>
            <a:ext cx="5076360" cy="49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Kuva: Auri Sarvilinna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Nousureitti ja kutualueet rinnakkain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3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Badische Zeitung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Atlantin lohi 2012                                    2012     </a:t>
            </a:r>
            <a:endParaRPr lang="fi-FI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87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000" b="0" strike="noStrike" spc="-1">
              <a:latin typeface="Arial"/>
            </a:endParaRPr>
          </a:p>
        </p:txBody>
      </p:sp>
      <p:pic>
        <p:nvPicPr>
          <p:cNvPr id="285" name="Kuva 284"/>
          <p:cNvPicPr/>
          <p:nvPr/>
        </p:nvPicPr>
        <p:blipFill>
          <a:blip r:embed="rId4">
            <a:lum bright="12000"/>
          </a:blip>
          <a:stretch/>
        </p:blipFill>
        <p:spPr>
          <a:xfrm>
            <a:off x="3381480" y="966960"/>
            <a:ext cx="5444640" cy="279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Vapaamuotoinen: Muoto 285"/>
          <p:cNvSpPr/>
          <p:nvPr/>
        </p:nvSpPr>
        <p:spPr>
          <a:xfrm>
            <a:off x="458640" y="0"/>
            <a:ext cx="8229240" cy="1164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8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Tonavan uusia ohitusuomia - </a:t>
            </a:r>
            <a:r>
              <a:rPr lang="fi-FI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Verbund AG</a:t>
            </a:r>
            <a:endParaRPr lang="fi-FI" sz="2200" b="0" strike="noStrike" spc="-1">
              <a:latin typeface="Arial"/>
            </a:endParaRPr>
          </a:p>
        </p:txBody>
      </p:sp>
      <p:pic>
        <p:nvPicPr>
          <p:cNvPr id="287" name="Kuva 286"/>
          <p:cNvPicPr/>
          <p:nvPr/>
        </p:nvPicPr>
        <p:blipFill>
          <a:blip r:embed="rId3"/>
          <a:stretch/>
        </p:blipFill>
        <p:spPr>
          <a:xfrm>
            <a:off x="641520" y="1619280"/>
            <a:ext cx="4057200" cy="2700000"/>
          </a:xfrm>
          <a:prstGeom prst="rect">
            <a:avLst/>
          </a:prstGeom>
          <a:ln w="0">
            <a:noFill/>
          </a:ln>
        </p:spPr>
      </p:pic>
      <p:sp>
        <p:nvSpPr>
          <p:cNvPr id="288" name="Vapaamuotoinen: Muoto 287"/>
          <p:cNvSpPr/>
          <p:nvPr/>
        </p:nvSpPr>
        <p:spPr>
          <a:xfrm>
            <a:off x="777960" y="720720"/>
            <a:ext cx="8229240" cy="5208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Greifenstein 2017, 3,8 km, 4-5 m</a:t>
            </a:r>
            <a:r>
              <a:rPr lang="fi-FI" sz="22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/s, kaltevuus 0,39 %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Laskee 100 m voimalan alapuolelle 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              </a:t>
            </a:r>
            <a:endParaRPr lang="fi-FI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endParaRPr lang="fi-FI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88"/>
              </a:spcBef>
              <a:spcAft>
                <a:spcPts val="88"/>
              </a:spcAft>
              <a:buNone/>
              <a:tabLst>
                <a:tab pos="0" algn="l"/>
              </a:tabLst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Abwinden-Asten 2020, 5,3 km, 4-9 m</a:t>
            </a:r>
            <a:r>
              <a:rPr lang="fi-FI" sz="22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/s, kaltevuus 0,2%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- Altenwörth 2021, 12,5 km , 3-38 m</a:t>
            </a:r>
            <a:r>
              <a:rPr lang="fi-FI" sz="22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/s, kaltevuus 0,1%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- Yhteyksiä sivujokiin ja sivuhaaroihin Natura-alueiden välillä</a:t>
            </a:r>
            <a:endParaRPr lang="fi-FI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9"/>
              </a:spcBef>
              <a:spcAft>
                <a:spcPts val="88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https://vesistosaatio.fi/ohitusuomia-ekologisen-jatkumon-palauttamiseksi-tonavalla/</a:t>
            </a:r>
            <a:endParaRPr lang="fi-FI" sz="1800" b="0" strike="noStrike" spc="-1">
              <a:latin typeface="Arial"/>
            </a:endParaRPr>
          </a:p>
        </p:txBody>
      </p:sp>
      <p:pic>
        <p:nvPicPr>
          <p:cNvPr id="289" name="Kuva 288"/>
          <p:cNvPicPr/>
          <p:nvPr/>
        </p:nvPicPr>
        <p:blipFill>
          <a:blip r:embed="rId4"/>
          <a:stretch/>
        </p:blipFill>
        <p:spPr>
          <a:xfrm>
            <a:off x="4859280" y="1619280"/>
            <a:ext cx="3919320" cy="27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11971</TotalTime>
  <Words>1723</Words>
  <Application>Microsoft Office PowerPoint</Application>
  <PresentationFormat>Näytössä katseltava diaesitys (4:3)</PresentationFormat>
  <Paragraphs>445</Paragraphs>
  <Slides>40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40</vt:i4>
      </vt:variant>
    </vt:vector>
  </HeadingPairs>
  <TitlesOfParts>
    <vt:vector size="52" baseType="lpstr">
      <vt:lpstr>Arial</vt:lpstr>
      <vt:lpstr>inherit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Eurajoen Pappilankosken luonnonmukainen kalatie</vt:lpstr>
      <vt:lpstr>PowerPoint-esitys</vt:lpstr>
      <vt:lpstr>PowerPoint-esitys</vt:lpstr>
      <vt:lpstr>PowerPoint-esitys</vt:lpstr>
      <vt:lpstr>Innkraftwer Ering-Frauenstein 2019 Ohitusuoma 2,6 km, kaltevuus 0,38%</vt:lpstr>
      <vt:lpstr>Ohitusuomien löydettävyys Ruppoldingen, Aare, Sveitsi</vt:lpstr>
      <vt:lpstr>PowerPoint-esitys</vt:lpstr>
      <vt:lpstr>PowerPoint-esitys</vt:lpstr>
      <vt:lpstr>PowerPoint-esitys</vt:lpstr>
      <vt:lpstr>PowerPoint-esitys</vt:lpstr>
      <vt:lpstr>Poikasalueita pääuomaan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Kurkiaska- Porttikoski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Luonnonmukaisen vesirakennuksen maisema-arkkitehtoninen suunnittelu Jukka Jormola, maisema-arkkitehti, Suomen ympäristökeskus</dc:title>
  <dc:subject/>
  <dc:creator>jormola</dc:creator>
  <dc:description/>
  <cp:lastModifiedBy>Jukka Viitala</cp:lastModifiedBy>
  <cp:revision>838</cp:revision>
  <cp:lastPrinted>2020-02-05T16:56:29Z</cp:lastPrinted>
  <dcterms:created xsi:type="dcterms:W3CDTF">2006-09-26T23:48:11Z</dcterms:created>
  <dcterms:modified xsi:type="dcterms:W3CDTF">2023-05-05T09:08:56Z</dcterms:modified>
  <dc:language>fi-FI</dc:language>
</cp:coreProperties>
</file>